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69" r:id="rId2"/>
    <p:sldId id="258" r:id="rId3"/>
    <p:sldId id="259" r:id="rId4"/>
    <p:sldId id="260" r:id="rId5"/>
    <p:sldId id="268" r:id="rId6"/>
    <p:sldId id="261" r:id="rId7"/>
    <p:sldId id="262" r:id="rId8"/>
    <p:sldId id="263" r:id="rId9"/>
    <p:sldId id="264" r:id="rId10"/>
    <p:sldId id="266" r:id="rId11"/>
    <p:sldId id="265" r:id="rId12"/>
    <p:sldId id="267" r:id="rId13"/>
    <p:sldId id="271" r:id="rId1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94B414-6F92-419B-B6C8-8C61A9BCFEAF}" type="datetimeFigureOut">
              <a:rPr lang="pl-PL" smtClean="0"/>
              <a:pPr/>
              <a:t>2015-11-26</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89C820-EC6B-4BAA-9E79-B786883A597A}" type="slidenum">
              <a:rPr lang="pl-PL" smtClean="0"/>
              <a:pPr/>
              <a:t>‹#›</a:t>
            </a:fld>
            <a:endParaRPr lang="pl-PL"/>
          </a:p>
        </p:txBody>
      </p:sp>
    </p:spTree>
    <p:extLst>
      <p:ext uri="{BB962C8B-B14F-4D97-AF65-F5344CB8AC3E}">
        <p14:creationId xmlns:p14="http://schemas.microsoft.com/office/powerpoint/2010/main" xmlns="" val="1047744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BB89C820-EC6B-4BAA-9E79-B786883A597A}" type="slidenum">
              <a:rPr lang="pl-PL" smtClean="0"/>
              <a:pPr/>
              <a:t>1</a:t>
            </a:fld>
            <a:endParaRPr lang="pl-PL"/>
          </a:p>
        </p:txBody>
      </p:sp>
    </p:spTree>
    <p:extLst>
      <p:ext uri="{BB962C8B-B14F-4D97-AF65-F5344CB8AC3E}">
        <p14:creationId xmlns:p14="http://schemas.microsoft.com/office/powerpoint/2010/main" xmlns="" val="1357847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12" name="Prostokąt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Prostokąt zaokrąglony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Podtytuł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p:txBody>
          <a:bodyPr/>
          <a:lstStyle/>
          <a:p>
            <a:fld id="{74D38E51-4DBD-43F9-B26C-AF4D51AE0614}" type="datetimeFigureOut">
              <a:rPr lang="pl-PL" smtClean="0"/>
              <a:pPr/>
              <a:t>2015-11-26</a:t>
            </a:fld>
            <a:endParaRPr lang="pl-PL"/>
          </a:p>
        </p:txBody>
      </p:sp>
      <p:sp>
        <p:nvSpPr>
          <p:cNvPr id="17" name="Symbol zastępczy stopki 16"/>
          <p:cNvSpPr>
            <a:spLocks noGrp="1"/>
          </p:cNvSpPr>
          <p:nvPr>
            <p:ph type="ftr" sz="quarter" idx="11"/>
          </p:nvPr>
        </p:nvSpPr>
        <p:spPr/>
        <p:txBody>
          <a:bodyPr/>
          <a:lstStyle/>
          <a:p>
            <a:endParaRPr lang="pl-PL"/>
          </a:p>
        </p:txBody>
      </p:sp>
      <p:sp>
        <p:nvSpPr>
          <p:cNvPr id="29" name="Symbol zastępczy numeru slajdu 28"/>
          <p:cNvSpPr>
            <a:spLocks noGrp="1"/>
          </p:cNvSpPr>
          <p:nvPr>
            <p:ph type="sldNum" sz="quarter" idx="12"/>
          </p:nvPr>
        </p:nvSpPr>
        <p:spPr/>
        <p:txBody>
          <a:bodyPr lIns="0" tIns="0" rIns="0" bIns="0">
            <a:noAutofit/>
          </a:bodyPr>
          <a:lstStyle>
            <a:lvl1pPr>
              <a:defRPr sz="1400">
                <a:solidFill>
                  <a:srgbClr val="FFFFFF"/>
                </a:solidFill>
              </a:defRPr>
            </a:lvl1pPr>
          </a:lstStyle>
          <a:p>
            <a:fld id="{34E3DAC7-FCE1-406D-8D45-EB7B15A397C8}" type="slidenum">
              <a:rPr lang="pl-PL" smtClean="0"/>
              <a:pPr/>
              <a:t>‹#›</a:t>
            </a:fld>
            <a:endParaRPr lang="pl-PL"/>
          </a:p>
        </p:txBody>
      </p:sp>
      <p:sp>
        <p:nvSpPr>
          <p:cNvPr id="7" name="Prostokąt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stokąt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ostokąt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ytuł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74D38E51-4DBD-43F9-B26C-AF4D51AE0614}" type="datetimeFigureOut">
              <a:rPr lang="pl-PL" smtClean="0"/>
              <a:pPr/>
              <a:t>2015-11-26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4E3DAC7-FCE1-406D-8D45-EB7B15A397C8}"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41"/>
            <a:ext cx="201168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914400" y="274640"/>
            <a:ext cx="55626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74D38E51-4DBD-43F9-B26C-AF4D51AE0614}" type="datetimeFigureOut">
              <a:rPr lang="pl-PL" smtClean="0"/>
              <a:pPr/>
              <a:t>2015-11-26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4E3DAC7-FCE1-406D-8D45-EB7B15A397C8}"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4" name="Symbol zastępczy daty 3"/>
          <p:cNvSpPr>
            <a:spLocks noGrp="1"/>
          </p:cNvSpPr>
          <p:nvPr>
            <p:ph type="dt" sz="half" idx="10"/>
          </p:nvPr>
        </p:nvSpPr>
        <p:spPr/>
        <p:txBody>
          <a:bodyPr/>
          <a:lstStyle/>
          <a:p>
            <a:fld id="{74D38E51-4DBD-43F9-B26C-AF4D51AE0614}" type="datetimeFigureOut">
              <a:rPr lang="pl-PL" smtClean="0"/>
              <a:pPr/>
              <a:t>2015-11-26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4E3DAC7-FCE1-406D-8D45-EB7B15A397C8}" type="slidenum">
              <a:rPr lang="pl-PL" smtClean="0"/>
              <a:pPr/>
              <a:t>‹#›</a:t>
            </a:fld>
            <a:endParaRPr lang="pl-PL"/>
          </a:p>
        </p:txBody>
      </p:sp>
      <p:sp>
        <p:nvSpPr>
          <p:cNvPr id="8" name="Symbol zastępczy zawartości 7"/>
          <p:cNvSpPr>
            <a:spLocks noGrp="1"/>
          </p:cNvSpPr>
          <p:nvPr>
            <p:ph sz="quarter" idx="1"/>
          </p:nvPr>
        </p:nvSpPr>
        <p:spPr>
          <a:xfrm>
            <a:off x="914400" y="1447800"/>
            <a:ext cx="7772400" cy="45720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11" name="Prostokąt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Prostokąt zaokrąglony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722313" y="952500"/>
            <a:ext cx="7772400" cy="1362075"/>
          </a:xfrm>
        </p:spPr>
        <p:txBody>
          <a:bodyPr anchor="b" anchorCtr="0"/>
          <a:lstStyle>
            <a:lvl1pPr algn="l">
              <a:buNone/>
              <a:defRPr sz="4000" b="0" cap="none"/>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74D38E51-4DBD-43F9-B26C-AF4D51AE0614}" type="datetimeFigureOut">
              <a:rPr lang="pl-PL" smtClean="0"/>
              <a:pPr/>
              <a:t>2015-11-26</a:t>
            </a:fld>
            <a:endParaRPr lang="pl-PL"/>
          </a:p>
        </p:txBody>
      </p:sp>
      <p:sp>
        <p:nvSpPr>
          <p:cNvPr id="5" name="Symbol zastępczy stopki 4"/>
          <p:cNvSpPr>
            <a:spLocks noGrp="1"/>
          </p:cNvSpPr>
          <p:nvPr>
            <p:ph type="ftr" sz="quarter" idx="11"/>
          </p:nvPr>
        </p:nvSpPr>
        <p:spPr>
          <a:xfrm>
            <a:off x="800100" y="6172200"/>
            <a:ext cx="4000500" cy="457200"/>
          </a:xfrm>
        </p:spPr>
        <p:txBody>
          <a:bodyPr/>
          <a:lstStyle/>
          <a:p>
            <a:endParaRPr lang="pl-PL"/>
          </a:p>
        </p:txBody>
      </p:sp>
      <p:sp>
        <p:nvSpPr>
          <p:cNvPr id="7" name="Prostokąt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Prostokąt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rostokąt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ymbol zastępczy numeru slajdu 5"/>
          <p:cNvSpPr>
            <a:spLocks noGrp="1"/>
          </p:cNvSpPr>
          <p:nvPr>
            <p:ph type="sldNum" sz="quarter" idx="12"/>
          </p:nvPr>
        </p:nvSpPr>
        <p:spPr>
          <a:xfrm>
            <a:off x="146304" y="6208776"/>
            <a:ext cx="457200" cy="457200"/>
          </a:xfrm>
        </p:spPr>
        <p:txBody>
          <a:bodyPr/>
          <a:lstStyle/>
          <a:p>
            <a:fld id="{34E3DAC7-FCE1-406D-8D45-EB7B15A397C8}"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5" name="Symbol zastępczy daty 4"/>
          <p:cNvSpPr>
            <a:spLocks noGrp="1"/>
          </p:cNvSpPr>
          <p:nvPr>
            <p:ph type="dt" sz="half" idx="10"/>
          </p:nvPr>
        </p:nvSpPr>
        <p:spPr/>
        <p:txBody>
          <a:bodyPr/>
          <a:lstStyle/>
          <a:p>
            <a:fld id="{74D38E51-4DBD-43F9-B26C-AF4D51AE0614}" type="datetimeFigureOut">
              <a:rPr lang="pl-PL" smtClean="0"/>
              <a:pPr/>
              <a:t>2015-11-26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4E3DAC7-FCE1-406D-8D45-EB7B15A397C8}" type="slidenum">
              <a:rPr lang="pl-PL" smtClean="0"/>
              <a:pPr/>
              <a:t>‹#›</a:t>
            </a:fld>
            <a:endParaRPr lang="pl-PL"/>
          </a:p>
        </p:txBody>
      </p:sp>
      <p:sp>
        <p:nvSpPr>
          <p:cNvPr id="9" name="Symbol zastępczy zawartości 8"/>
          <p:cNvSpPr>
            <a:spLocks noGrp="1"/>
          </p:cNvSpPr>
          <p:nvPr>
            <p:ph sz="quarter" idx="1"/>
          </p:nvPr>
        </p:nvSpPr>
        <p:spPr>
          <a:xfrm>
            <a:off x="914400" y="1447800"/>
            <a:ext cx="3749040" cy="45720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1" name="Symbol zastępczy zawartości 10"/>
          <p:cNvSpPr>
            <a:spLocks noGrp="1"/>
          </p:cNvSpPr>
          <p:nvPr>
            <p:ph sz="quarter" idx="2"/>
          </p:nvPr>
        </p:nvSpPr>
        <p:spPr>
          <a:xfrm>
            <a:off x="4933950" y="1447800"/>
            <a:ext cx="3749040" cy="45720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914400" y="273050"/>
            <a:ext cx="7772400" cy="1143000"/>
          </a:xfrm>
        </p:spPr>
        <p:txBody>
          <a:bodyPr anchor="b" anchorCtr="0"/>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7" name="Symbol zastępczy daty 6"/>
          <p:cNvSpPr>
            <a:spLocks noGrp="1"/>
          </p:cNvSpPr>
          <p:nvPr>
            <p:ph type="dt" sz="half" idx="10"/>
          </p:nvPr>
        </p:nvSpPr>
        <p:spPr/>
        <p:txBody>
          <a:bodyPr/>
          <a:lstStyle/>
          <a:p>
            <a:fld id="{74D38E51-4DBD-43F9-B26C-AF4D51AE0614}" type="datetimeFigureOut">
              <a:rPr lang="pl-PL" smtClean="0"/>
              <a:pPr/>
              <a:t>2015-11-26</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34E3DAC7-FCE1-406D-8D45-EB7B15A397C8}" type="slidenum">
              <a:rPr lang="pl-PL" smtClean="0"/>
              <a:pPr/>
              <a:t>‹#›</a:t>
            </a:fld>
            <a:endParaRPr lang="pl-PL"/>
          </a:p>
        </p:txBody>
      </p:sp>
      <p:sp>
        <p:nvSpPr>
          <p:cNvPr id="11" name="Symbol zastępczy zawartości 10"/>
          <p:cNvSpPr>
            <a:spLocks noGrp="1"/>
          </p:cNvSpPr>
          <p:nvPr>
            <p:ph sz="half" idx="2"/>
          </p:nvPr>
        </p:nvSpPr>
        <p:spPr>
          <a:xfrm>
            <a:off x="914400" y="2247900"/>
            <a:ext cx="3733800" cy="38862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4"/>
          </p:nvPr>
        </p:nvSpPr>
        <p:spPr>
          <a:xfrm>
            <a:off x="4953000" y="2247900"/>
            <a:ext cx="3733800" cy="38862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74D38E51-4DBD-43F9-B26C-AF4D51AE0614}" type="datetimeFigureOut">
              <a:rPr lang="pl-PL" smtClean="0"/>
              <a:pPr/>
              <a:t>2015-11-26</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34E3DAC7-FCE1-406D-8D45-EB7B15A397C8}"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74D38E51-4DBD-43F9-B26C-AF4D51AE0614}" type="datetimeFigureOut">
              <a:rPr lang="pl-PL" smtClean="0"/>
              <a:pPr/>
              <a:t>2015-11-26</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34E3DAC7-FCE1-406D-8D45-EB7B15A397C8}"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8" name="Prostokąt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Prostokąt zaokrąglony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914400" y="273050"/>
            <a:ext cx="7772400" cy="1143000"/>
          </a:xfrm>
        </p:spPr>
        <p:txBody>
          <a:bodyPr anchor="b" anchorCtr="0"/>
          <a:lstStyle>
            <a:lvl1pPr algn="l">
              <a:buNone/>
              <a:defRPr sz="4000" b="0"/>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74D38E51-4DBD-43F9-B26C-AF4D51AE0614}" type="datetimeFigureOut">
              <a:rPr lang="pl-PL" smtClean="0"/>
              <a:pPr/>
              <a:t>2015-11-26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4E3DAC7-FCE1-406D-8D45-EB7B15A397C8}" type="slidenum">
              <a:rPr lang="pl-PL" smtClean="0"/>
              <a:pPr/>
              <a:t>‹#›</a:t>
            </a:fld>
            <a:endParaRPr lang="pl-PL"/>
          </a:p>
        </p:txBody>
      </p:sp>
      <p:sp>
        <p:nvSpPr>
          <p:cNvPr id="11" name="Symbol zastępczy zawartości 10"/>
          <p:cNvSpPr>
            <a:spLocks noGrp="1"/>
          </p:cNvSpPr>
          <p:nvPr>
            <p:ph sz="quarter" idx="1"/>
          </p:nvPr>
        </p:nvSpPr>
        <p:spPr>
          <a:xfrm>
            <a:off x="2971800" y="1600200"/>
            <a:ext cx="5715000" cy="44958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pl-PL" smtClean="0"/>
              <a:t>Kliknij, aby edytować styl</a:t>
            </a:r>
            <a:endParaRPr kumimoji="0" lang="en-US"/>
          </a:p>
        </p:txBody>
      </p:sp>
      <p:sp>
        <p:nvSpPr>
          <p:cNvPr id="4" name="Symbol zastępczy tekstu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74D38E51-4DBD-43F9-B26C-AF4D51AE0614}" type="datetimeFigureOut">
              <a:rPr lang="pl-PL" smtClean="0"/>
              <a:pPr/>
              <a:t>2015-11-26</a:t>
            </a:fld>
            <a:endParaRPr lang="pl-PL"/>
          </a:p>
        </p:txBody>
      </p:sp>
      <p:sp>
        <p:nvSpPr>
          <p:cNvPr id="6" name="Symbol zastępczy stopki 5"/>
          <p:cNvSpPr>
            <a:spLocks noGrp="1"/>
          </p:cNvSpPr>
          <p:nvPr>
            <p:ph type="ftr" sz="quarter" idx="11"/>
          </p:nvPr>
        </p:nvSpPr>
        <p:spPr>
          <a:xfrm>
            <a:off x="914400" y="6172200"/>
            <a:ext cx="3886200" cy="457200"/>
          </a:xfrm>
        </p:spPr>
        <p:txBody>
          <a:bodyPr/>
          <a:lstStyle/>
          <a:p>
            <a:endParaRPr lang="pl-PL"/>
          </a:p>
        </p:txBody>
      </p:sp>
      <p:sp>
        <p:nvSpPr>
          <p:cNvPr id="7" name="Symbol zastępczy numeru slajdu 6"/>
          <p:cNvSpPr>
            <a:spLocks noGrp="1"/>
          </p:cNvSpPr>
          <p:nvPr>
            <p:ph type="sldNum" sz="quarter" idx="12"/>
          </p:nvPr>
        </p:nvSpPr>
        <p:spPr>
          <a:xfrm>
            <a:off x="146304" y="6208776"/>
            <a:ext cx="457200" cy="457200"/>
          </a:xfrm>
        </p:spPr>
        <p:txBody>
          <a:bodyPr/>
          <a:lstStyle/>
          <a:p>
            <a:fld id="{34E3DAC7-FCE1-406D-8D45-EB7B15A397C8}" type="slidenum">
              <a:rPr lang="pl-PL" smtClean="0"/>
              <a:pPr/>
              <a:t>‹#›</a:t>
            </a:fld>
            <a:endParaRPr lang="pl-PL"/>
          </a:p>
        </p:txBody>
      </p:sp>
      <p:sp>
        <p:nvSpPr>
          <p:cNvPr id="11" name="Prostokąt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rostokąt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rostokąt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Symbol zastępczy obrazu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pl-PL" smtClean="0"/>
              <a:t>Kliknij ikonę, aby dodać obraz</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9" name="Prostokąt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Prostokąt zaokrąglony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Symbol zastępczy tytułu 21"/>
          <p:cNvSpPr>
            <a:spLocks noGrp="1"/>
          </p:cNvSpPr>
          <p:nvPr>
            <p:ph type="title"/>
          </p:nvPr>
        </p:nvSpPr>
        <p:spPr>
          <a:xfrm>
            <a:off x="914400" y="274638"/>
            <a:ext cx="7772400" cy="1143000"/>
          </a:xfrm>
          <a:prstGeom prst="rect">
            <a:avLst/>
          </a:prstGeom>
        </p:spPr>
        <p:txBody>
          <a:bodyPr bIns="91440" anchor="b" anchorCtr="0">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4D38E51-4DBD-43F9-B26C-AF4D51AE0614}" type="datetimeFigureOut">
              <a:rPr lang="pl-PL" smtClean="0"/>
              <a:pPr/>
              <a:t>2015-11-26</a:t>
            </a:fld>
            <a:endParaRPr lang="pl-PL"/>
          </a:p>
        </p:txBody>
      </p:sp>
      <p:sp>
        <p:nvSpPr>
          <p:cNvPr id="3" name="Symbol zastępczy stopki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pl-PL"/>
          </a:p>
        </p:txBody>
      </p:sp>
      <p:sp>
        <p:nvSpPr>
          <p:cNvPr id="23" name="Symbol zastępczy numeru slajdu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34E3DAC7-FCE1-406D-8D45-EB7B15A397C8}"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pole tekstowe 1"/>
          <p:cNvSpPr txBox="1">
            <a:spLocks noChangeArrowheads="1"/>
          </p:cNvSpPr>
          <p:nvPr/>
        </p:nvSpPr>
        <p:spPr bwMode="auto">
          <a:xfrm>
            <a:off x="1103648" y="1556792"/>
            <a:ext cx="7184924" cy="4484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2945" tIns="41473" rIns="82945" bIns="41473">
            <a:spAutoFit/>
          </a:bodyPr>
          <a:lstStyle/>
          <a:p>
            <a:pPr algn="ctr"/>
            <a:r>
              <a:rPr lang="pl-PL" altLang="pl-PL" sz="4800" b="1" dirty="0" smtClean="0"/>
              <a:t>ŻYCIE TO SZTUKA WYBORÓW</a:t>
            </a:r>
            <a:endParaRPr lang="pl-PL" altLang="pl-PL" sz="4800" b="1" dirty="0"/>
          </a:p>
          <a:p>
            <a:pPr algn="ctr"/>
            <a:r>
              <a:rPr lang="pl-PL" altLang="pl-PL" sz="3600" dirty="0" smtClean="0"/>
              <a:t>Zdzisław Kościelniak</a:t>
            </a:r>
            <a:endParaRPr lang="pl-PL" altLang="pl-PL" sz="3600" dirty="0"/>
          </a:p>
          <a:p>
            <a:pPr algn="ctr"/>
            <a:endParaRPr lang="pl-PL" altLang="pl-PL" sz="2200" dirty="0" smtClean="0"/>
          </a:p>
          <a:p>
            <a:pPr algn="ctr"/>
            <a:endParaRPr lang="pl-PL" altLang="pl-PL" sz="2200" dirty="0"/>
          </a:p>
          <a:p>
            <a:pPr algn="ctr"/>
            <a:r>
              <a:rPr lang="pl-PL" altLang="pl-PL" sz="2200" dirty="0" smtClean="0"/>
              <a:t>przygotowano w </a:t>
            </a:r>
            <a:r>
              <a:rPr lang="pl-PL" altLang="pl-PL" sz="2200" dirty="0"/>
              <a:t>ramach projektu </a:t>
            </a:r>
            <a:endParaRPr lang="pl-PL" altLang="pl-PL" sz="2200" dirty="0" smtClean="0"/>
          </a:p>
          <a:p>
            <a:pPr algn="ctr"/>
            <a:r>
              <a:rPr lang="pl-PL" altLang="pl-PL" sz="2200" b="1" dirty="0" smtClean="0"/>
              <a:t>„</a:t>
            </a:r>
            <a:r>
              <a:rPr lang="pl-PL" altLang="pl-PL" sz="2200" b="1" dirty="0"/>
              <a:t>Podaj dalej 2 - Senior </a:t>
            </a:r>
            <a:r>
              <a:rPr lang="pl-PL" altLang="pl-PL" sz="2200" b="1" dirty="0" smtClean="0"/>
              <a:t>dla </a:t>
            </a:r>
            <a:r>
              <a:rPr lang="pl-PL" altLang="pl-PL" sz="2200" b="1" dirty="0"/>
              <a:t>Kultury”</a:t>
            </a:r>
          </a:p>
          <a:p>
            <a:pPr algn="ctr"/>
            <a:r>
              <a:rPr lang="pl-PL" altLang="pl-PL" sz="2200" dirty="0"/>
              <a:t>realizowanego przez  </a:t>
            </a:r>
          </a:p>
          <a:p>
            <a:pPr algn="ctr"/>
            <a:r>
              <a:rPr lang="pl-PL" altLang="pl-PL" sz="2200" dirty="0" smtClean="0"/>
              <a:t>Naukową </a:t>
            </a:r>
            <a:r>
              <a:rPr lang="pl-PL" altLang="pl-PL" sz="2200" dirty="0"/>
              <a:t>i Akademicką Sieć </a:t>
            </a:r>
            <a:r>
              <a:rPr lang="pl-PL" altLang="pl-PL" sz="2200" dirty="0" smtClean="0"/>
              <a:t>Komputerową</a:t>
            </a:r>
            <a:br>
              <a:rPr lang="pl-PL" altLang="pl-PL" sz="2200" dirty="0" smtClean="0"/>
            </a:br>
            <a:r>
              <a:rPr lang="pl-PL" altLang="pl-PL" sz="2200" dirty="0" smtClean="0"/>
              <a:t>   </a:t>
            </a:r>
            <a:endParaRPr lang="pl-PL" altLang="pl-PL" sz="2200" dirty="0"/>
          </a:p>
        </p:txBody>
      </p:sp>
      <p:sp>
        <p:nvSpPr>
          <p:cNvPr id="2" name="Symbol zastępczy stopki 1"/>
          <p:cNvSpPr>
            <a:spLocks noGrp="1"/>
          </p:cNvSpPr>
          <p:nvPr>
            <p:ph type="ftr" idx="11"/>
          </p:nvPr>
        </p:nvSpPr>
        <p:spPr>
          <a:xfrm>
            <a:off x="261045" y="6433920"/>
            <a:ext cx="8752544" cy="281506"/>
          </a:xfrm>
        </p:spPr>
        <p:txBody>
          <a:bodyPr lIns="82945" tIns="41473" rIns="82945" bIns="41473"/>
          <a:lstStyle/>
          <a:p>
            <a:pPr algn="ctr">
              <a:defRPr/>
            </a:pPr>
            <a:r>
              <a:rPr lang="pl-PL" dirty="0" smtClean="0">
                <a:solidFill>
                  <a:srgbClr val="FF0000"/>
                </a:solidFill>
              </a:rPr>
              <a:t>DOFINANSOWANO ZE ŚRODKÓW MINISTRA KULTURY I DZIEDZICTWA NARODOWEGO</a:t>
            </a:r>
            <a:endParaRPr lang="pl-PL" dirty="0">
              <a:solidFill>
                <a:srgbClr val="FF0000"/>
              </a:solidFill>
            </a:endParaRPr>
          </a:p>
        </p:txBody>
      </p:sp>
      <p:sp>
        <p:nvSpPr>
          <p:cNvPr id="3" name="pole tekstowe 2"/>
          <p:cNvSpPr txBox="1"/>
          <p:nvPr/>
        </p:nvSpPr>
        <p:spPr>
          <a:xfrm>
            <a:off x="0" y="0"/>
            <a:ext cx="9144000" cy="1008112"/>
          </a:xfrm>
          <a:prstGeom prst="rect">
            <a:avLst/>
          </a:prstGeom>
          <a:noFill/>
        </p:spPr>
        <p:txBody>
          <a:bodyPr wrap="square" rtlCol="0">
            <a:spAutoFit/>
          </a:bodyPr>
          <a:lstStyle/>
          <a:p>
            <a:endParaRPr lang="pl-PL" dirty="0"/>
          </a:p>
        </p:txBody>
      </p:sp>
      <p:pic>
        <p:nvPicPr>
          <p:cNvPr id="6" name="Obraz 5"/>
          <p:cNvPicPr/>
          <p:nvPr/>
        </p:nvPicPr>
        <p:blipFill>
          <a:blip r:embed="rId3" cstate="print">
            <a:extLst>
              <a:ext uri="{BEBA8EAE-BF5A-486C-A8C5-ECC9F3942E4B}">
                <a14:imgProps xmlns:a14="http://schemas.microsoft.com/office/drawing/2010/main" xmlns="">
                  <a14:imgLayer r:embed="rId4">
                    <a14:imgEffect>
                      <a14:backgroundRemoval t="10000" b="90000" l="1289" r="98454">
                        <a14:foregroundMark x1="22423" y1="25000" x2="22423" y2="81250"/>
                        <a14:foregroundMark x1="80155" y1="26250" x2="80155" y2="81250"/>
                        <a14:foregroundMark x1="11598" y1="15000" x2="18299" y2="16250"/>
                      </a14:backgroundRemoval>
                    </a14:imgEffect>
                  </a14:imgLayer>
                </a14:imgProps>
              </a:ext>
            </a:extLst>
          </a:blip>
          <a:srcRect/>
          <a:stretch>
            <a:fillRect/>
          </a:stretch>
        </p:blipFill>
        <p:spPr bwMode="auto">
          <a:xfrm>
            <a:off x="179512" y="296093"/>
            <a:ext cx="2088232" cy="540619"/>
          </a:xfrm>
          <a:prstGeom prst="rect">
            <a:avLst/>
          </a:prstGeom>
          <a:ln w="9525">
            <a:noFill/>
            <a:miter lim="800000"/>
            <a:headEnd/>
            <a:tailEnd/>
          </a:ln>
        </p:spPr>
      </p:pic>
      <p:pic>
        <p:nvPicPr>
          <p:cNvPr id="7" name="Obraz 6"/>
          <p:cNvPicPr/>
          <p:nvPr/>
        </p:nvPicPr>
        <p:blipFill>
          <a:blip r:embed="rId5" cstate="print"/>
          <a:srcRect/>
          <a:stretch>
            <a:fillRect/>
          </a:stretch>
        </p:blipFill>
        <p:spPr bwMode="auto">
          <a:xfrm>
            <a:off x="4232100" y="71403"/>
            <a:ext cx="928020" cy="1198130"/>
          </a:xfrm>
          <a:prstGeom prst="rect">
            <a:avLst/>
          </a:prstGeom>
          <a:noFill/>
          <a:ln w="9525">
            <a:noFill/>
            <a:miter lim="800000"/>
            <a:headEnd/>
            <a:tailEnd/>
          </a:ln>
        </p:spPr>
      </p:pic>
      <p:pic>
        <p:nvPicPr>
          <p:cNvPr id="8" name="Obraz 7" descr="http://www.asp.gda.pl/upload/private/logo_mkidn_1263(5).jpg"/>
          <p:cNvPicPr/>
          <p:nvPr/>
        </p:nvPicPr>
        <p:blipFill>
          <a:blip r:embed="rId6" cstate="print">
            <a:extLst>
              <a:ext uri="{BEBA8EAE-BF5A-486C-A8C5-ECC9F3942E4B}">
                <a14:imgProps xmlns:a14="http://schemas.microsoft.com/office/drawing/2010/main" xmlns="">
                  <a14:imgLayer r:embed="rId7">
                    <a14:imgEffect>
                      <a14:backgroundRemoval t="2235" b="97765" l="2349" r="98322">
                        <a14:foregroundMark x1="3356" y1="27374" x2="3356" y2="47486"/>
                        <a14:foregroundMark x1="4027" y1="49162" x2="7383" y2="48603"/>
                        <a14:foregroundMark x1="7718" y1="47486" x2="7383" y2="40782"/>
                        <a14:foregroundMark x1="7383" y1="40782" x2="8725" y2="39665"/>
                        <a14:foregroundMark x1="8725" y1="39665" x2="11074" y2="47486"/>
                        <a14:foregroundMark x1="11745" y1="48603" x2="15772" y2="48603"/>
                        <a14:foregroundMark x1="15772" y1="48045" x2="11409" y2="34637"/>
                        <a14:foregroundMark x1="11745" y1="34078" x2="16107" y2="26257"/>
                        <a14:foregroundMark x1="11074" y1="26816" x2="15101" y2="26816"/>
                        <a14:foregroundMark x1="7718" y1="32961" x2="11074" y2="25698"/>
                        <a14:foregroundMark x1="3356" y1="27374" x2="7047" y2="26816"/>
                        <a14:foregroundMark x1="3691" y1="5587" x2="6711" y2="5587"/>
                        <a14:foregroundMark x1="6711" y1="5587" x2="8389" y2="15084"/>
                        <a14:foregroundMark x1="8389" y1="16201" x2="10403" y2="4469"/>
                        <a14:foregroundMark x1="10403" y1="5028" x2="13423" y2="5028"/>
                        <a14:foregroundMark x1="13423" y1="5028" x2="13423" y2="20670"/>
                        <a14:foregroundMark x1="3356" y1="6704" x2="3691" y2="20670"/>
                        <a14:foregroundMark x1="15772" y1="5587" x2="15772" y2="7821"/>
                        <a14:foregroundMark x1="15772" y1="9497" x2="15772" y2="21229"/>
                        <a14:foregroundMark x1="3356" y1="55307" x2="3356" y2="56983"/>
                        <a14:foregroundMark x1="3356" y1="59777" x2="3356" y2="69832"/>
                        <a14:foregroundMark x1="3356" y1="77095" x2="3356" y2="92179"/>
                        <a14:foregroundMark x1="6376" y1="85475" x2="9396" y2="91620"/>
                        <a14:foregroundMark x1="9396" y1="92179" x2="11745" y2="92737"/>
                        <a14:foregroundMark x1="13758" y1="84358" x2="15772" y2="84358"/>
                        <a14:foregroundMark x1="18792" y1="92737" x2="20470" y2="92737"/>
                        <a14:foregroundMark x1="20805" y1="91620" x2="20470" y2="82682"/>
                        <a14:foregroundMark x1="13758" y1="88268" x2="13758" y2="91620"/>
                        <a14:foregroundMark x1="22819" y1="82682" x2="22483" y2="91620"/>
                        <a14:foregroundMark x1="30872" y1="84916" x2="31208" y2="89385"/>
                        <a14:foregroundMark x1="30872" y1="81564" x2="33893" y2="81006"/>
                        <a14:foregroundMark x1="37248" y1="83240" x2="36577" y2="89385"/>
                        <a14:foregroundMark x1="36913" y1="91061" x2="38591" y2="92737"/>
                        <a14:foregroundMark x1="41611" y1="92737" x2="43624" y2="92179"/>
                        <a14:foregroundMark x1="45638" y1="84358" x2="45638" y2="89944"/>
                        <a14:foregroundMark x1="45973" y1="91061" x2="48322" y2="93296"/>
                        <a14:foregroundMark x1="48658" y1="93855" x2="51342" y2="92179"/>
                        <a14:foregroundMark x1="53691" y1="82123" x2="55369" y2="81564"/>
                        <a14:foregroundMark x1="55705" y1="82682" x2="56711" y2="87709"/>
                        <a14:foregroundMark x1="56711" y1="89385" x2="58054" y2="81006"/>
                        <a14:foregroundMark x1="60067" y1="82682" x2="61409" y2="87709"/>
                        <a14:foregroundMark x1="61409" y1="87709" x2="62416" y2="81564"/>
                        <a14:foregroundMark x1="67785" y1="86034" x2="70134" y2="86034"/>
                        <a14:foregroundMark x1="68121" y1="88827" x2="72483" y2="88268"/>
                        <a14:foregroundMark x1="74161" y1="84916" x2="74497" y2="90503"/>
                        <a14:foregroundMark x1="74832" y1="92179" x2="77181" y2="92737"/>
                        <a14:foregroundMark x1="74497" y1="83799" x2="76846" y2="80447"/>
                        <a14:foregroundMark x1="77517" y1="81564" x2="78859" y2="82682"/>
                        <a14:foregroundMark x1="79530" y1="82123" x2="81208" y2="81564"/>
                        <a14:foregroundMark x1="82886" y1="84358" x2="82886" y2="89944"/>
                        <a14:foregroundMark x1="83221" y1="90503" x2="86577" y2="93296"/>
                        <a14:foregroundMark x1="86577" y1="93296" x2="88926" y2="91620"/>
                        <a14:foregroundMark x1="92282" y1="86592" x2="92617" y2="91620"/>
                        <a14:foregroundMark x1="20805" y1="10056" x2="20805" y2="20670"/>
                        <a14:foregroundMark x1="27517" y1="12291" x2="27517" y2="19553"/>
                        <a14:foregroundMark x1="29866" y1="10056" x2="30201" y2="20670"/>
                        <a14:foregroundMark x1="29866" y1="5028" x2="29866" y2="8380"/>
                        <a14:foregroundMark x1="38926" y1="12849" x2="40604" y2="12849"/>
                        <a14:foregroundMark x1="34228" y1="17318" x2="36242" y2="17877"/>
                        <a14:foregroundMark x1="34228" y1="13408" x2="34899" y2="9497"/>
                        <a14:foregroundMark x1="42617" y1="6145" x2="45638" y2="5587"/>
                        <a14:foregroundMark x1="45638" y1="12849" x2="45302" y2="16760"/>
                        <a14:foregroundMark x1="51007" y1="13966" x2="52685" y2="13966"/>
                        <a14:foregroundMark x1="50671" y1="16201" x2="55369" y2="15642"/>
                        <a14:foregroundMark x1="56711" y1="10615" x2="57047" y2="20112"/>
                        <a14:foregroundMark x1="67450" y1="12849" x2="69463" y2="12849"/>
                        <a14:foregroundMark x1="62752" y1="17318" x2="65101" y2="17318"/>
                        <a14:foregroundMark x1="63087" y1="19553" x2="65772" y2="21788"/>
                        <a14:foregroundMark x1="66443" y1="21788" x2="69128" y2="20112"/>
                        <a14:foregroundMark x1="71812" y1="6145" x2="74161" y2="6145"/>
                        <a14:foregroundMark x1="75503" y1="18436" x2="75503" y2="21229"/>
                        <a14:foregroundMark x1="71812" y1="12849" x2="71812" y2="18994"/>
                        <a14:foregroundMark x1="76846" y1="10056" x2="79530" y2="9497"/>
                        <a14:foregroundMark x1="81544" y1="10056" x2="83557" y2="10056"/>
                        <a14:foregroundMark x1="85906" y1="10056" x2="87919" y2="10056"/>
                        <a14:foregroundMark x1="82886" y1="15084" x2="81544" y2="20112"/>
                        <a14:foregroundMark x1="88926" y1="12849" x2="88926" y2="18436"/>
                        <a14:foregroundMark x1="89933" y1="18994" x2="91946" y2="21229"/>
                        <a14:foregroundMark x1="91946" y1="21788" x2="95302" y2="20112"/>
                        <a14:foregroundMark x1="20470" y1="33520" x2="20470" y2="41899"/>
                        <a14:foregroundMark x1="28859" y1="27374" x2="29195" y2="46369"/>
                        <a14:foregroundMark x1="35906" y1="27933" x2="35906" y2="31285"/>
                        <a14:foregroundMark x1="42617" y1="33520" x2="42953" y2="44693"/>
                        <a14:foregroundMark x1="55369" y1="34078" x2="55034" y2="45810"/>
                        <a14:foregroundMark x1="63087" y1="34637" x2="65772" y2="47486"/>
                        <a14:foregroundMark x1="12416" y1="55307" x2="12752" y2="69832"/>
                        <a14:foregroundMark x1="17785" y1="60335" x2="18121" y2="64246"/>
                        <a14:foregroundMark x1="21812" y1="58659" x2="22483" y2="62011"/>
                        <a14:foregroundMark x1="28523" y1="67598" x2="28188" y2="70391"/>
                        <a14:foregroundMark x1="24832" y1="67598" x2="28188" y2="62011"/>
                        <a14:foregroundMark x1="30201" y1="60335" x2="29866" y2="69274"/>
                        <a14:foregroundMark x1="29866" y1="54749" x2="29866" y2="57542"/>
                        <a14:foregroundMark x1="36577" y1="65922" x2="41275" y2="65363"/>
                        <a14:foregroundMark x1="49664" y1="55866" x2="50000" y2="70391"/>
                        <a14:foregroundMark x1="45302" y1="62570" x2="45302" y2="67039"/>
                        <a14:foregroundMark x1="51678" y1="59777" x2="57383" y2="59777"/>
                        <a14:foregroundMark x1="57718" y1="68156" x2="57383" y2="70391"/>
                        <a14:foregroundMark x1="59060" y1="60335" x2="59060" y2="69832"/>
                        <a14:foregroundMark x1="61409" y1="54749" x2="61745" y2="56983"/>
                        <a14:foregroundMark x1="67785" y1="64246" x2="69799" y2="63687"/>
                        <a14:foregroundMark x1="67450" y1="67598" x2="69799" y2="67039"/>
                        <a14:foregroundMark x1="72483" y1="55866" x2="74832" y2="56425"/>
                        <a14:foregroundMark x1="74832" y1="62570" x2="74832" y2="66480"/>
                        <a14:foregroundMark x1="77181" y1="59777" x2="79195" y2="59777"/>
                        <a14:foregroundMark x1="79195" y1="60335" x2="80537" y2="65363"/>
                        <a14:foregroundMark x1="83557" y1="59777" x2="85235" y2="64804"/>
                        <a14:foregroundMark x1="88255" y1="60335" x2="86242" y2="69274"/>
                        <a14:foregroundMark x1="89597" y1="63128" x2="91275" y2="62011"/>
                        <a14:foregroundMark x1="94295" y1="70950" x2="95973" y2="69832"/>
                      </a14:backgroundRemoval>
                    </a14:imgEffect>
                  </a14:imgLayer>
                </a14:imgProps>
              </a:ext>
            </a:extLst>
          </a:blip>
          <a:srcRect/>
          <a:stretch>
            <a:fillRect/>
          </a:stretch>
        </p:blipFill>
        <p:spPr bwMode="auto">
          <a:xfrm>
            <a:off x="7056804" y="81727"/>
            <a:ext cx="1728192" cy="981333"/>
          </a:xfrm>
          <a:prstGeom prst="rect">
            <a:avLst/>
          </a:prstGeom>
          <a:noFill/>
          <a:ln w="9525">
            <a:noFill/>
            <a:miter lim="800000"/>
            <a:headEnd/>
            <a:tailEnd/>
          </a:ln>
        </p:spPr>
      </p:pic>
    </p:spTree>
    <p:extLst>
      <p:ext uri="{BB962C8B-B14F-4D97-AF65-F5344CB8AC3E}">
        <p14:creationId xmlns:p14="http://schemas.microsoft.com/office/powerpoint/2010/main" xmlns="" val="209518193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83568" y="1628800"/>
            <a:ext cx="7560840" cy="3002745"/>
          </a:xfrm>
          <a:prstGeom prst="rect">
            <a:avLst/>
          </a:prstGeom>
          <a:noFill/>
        </p:spPr>
        <p:txBody>
          <a:bodyPr wrap="square" rtlCol="0">
            <a:spAutoFit/>
          </a:bodyPr>
          <a:lstStyle/>
          <a:p>
            <a:pPr algn="just">
              <a:lnSpc>
                <a:spcPct val="150000"/>
              </a:lnSpc>
            </a:pPr>
            <a:r>
              <a:rPr lang="pl-PL" sz="1600" dirty="0" smtClean="0">
                <a:latin typeface="Times New Roman" pitchFamily="18" charset="0"/>
                <a:cs typeface="Times New Roman" pitchFamily="18" charset="0"/>
              </a:rPr>
              <a:t>Z perspektywy czasu można usprawiedliwić przyjęte we wrześniu 1980 r. rozwiązanie. Był to czas pełen zagrożeń  dla bytu narodu, relacjonowany obszernie przez zagraniczne rozgłośnie i docierającą prasę. Należy pamiętać, że przez terytorium Polski biegły linie zaopatrzenia wojsk radzieckich stacjonujących w NRD, a Polska otoczona była przez „bratnie” państwa deklarujące chęć niesienia pomocy w obronie socjalizmu. Groźba strajku generalnego paraliżującego drogi zaopatrzenia była bardzo realna, a późniejsze wydarzenia w Rumunii, Jugosławii, a obecnie na Ukrainie, potwierdzają ile zawdzięczamy mądrości i doświadczeniu osób i instytucji z tych lat.</a:t>
            </a:r>
            <a:endParaRPr lang="pl-PL" sz="1600"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587346" y="3140968"/>
            <a:ext cx="4288162" cy="584775"/>
          </a:xfrm>
          <a:prstGeom prst="rect">
            <a:avLst/>
          </a:prstGeom>
        </p:spPr>
        <p:txBody>
          <a:bodyPr wrap="none">
            <a:spAutoFit/>
          </a:bodyPr>
          <a:lstStyle/>
          <a:p>
            <a:pPr algn="ctr"/>
            <a:r>
              <a:rPr lang="pl-PL" sz="3200" b="1" dirty="0" smtClean="0">
                <a:latin typeface="Arabic Typesetting" pitchFamily="66" charset="-78"/>
                <a:cs typeface="Arabic Typesetting" pitchFamily="66" charset="-78"/>
              </a:rPr>
              <a:t>CZEŚĆ IM I CHWAŁA</a:t>
            </a:r>
            <a:endParaRPr lang="pl-PL" sz="3200" b="1" dirty="0">
              <a:latin typeface="Arabic Typesetting" pitchFamily="66" charset="-78"/>
              <a:cs typeface="Arabic Typesetting" pitchFamily="66" charset="-78"/>
            </a:endParaRPr>
          </a:p>
        </p:txBody>
      </p:sp>
      <p:pic>
        <p:nvPicPr>
          <p:cNvPr id="29698" name="Picture 2" descr="http://dzieje.pl/sites/default/files/Sad.jpg"/>
          <p:cNvPicPr>
            <a:picLocks noChangeAspect="1" noChangeArrowheads="1"/>
          </p:cNvPicPr>
          <p:nvPr/>
        </p:nvPicPr>
        <p:blipFill>
          <a:blip r:embed="rId2" cstate="print"/>
          <a:srcRect/>
          <a:stretch>
            <a:fillRect/>
          </a:stretch>
        </p:blipFill>
        <p:spPr bwMode="auto">
          <a:xfrm>
            <a:off x="395535" y="4221088"/>
            <a:ext cx="3287399" cy="2202557"/>
          </a:xfrm>
          <a:prstGeom prst="rect">
            <a:avLst/>
          </a:prstGeom>
          <a:noFill/>
        </p:spPr>
      </p:pic>
      <p:pic>
        <p:nvPicPr>
          <p:cNvPr id="29700" name="Picture 4" descr="http://www.dziennik.com/images/made/uploads/articles/O-Pol-Solidarno_80_3_750_563_80.jpg"/>
          <p:cNvPicPr>
            <a:picLocks noChangeAspect="1" noChangeArrowheads="1"/>
          </p:cNvPicPr>
          <p:nvPr/>
        </p:nvPicPr>
        <p:blipFill>
          <a:blip r:embed="rId3" cstate="print"/>
          <a:srcRect/>
          <a:stretch>
            <a:fillRect/>
          </a:stretch>
        </p:blipFill>
        <p:spPr bwMode="auto">
          <a:xfrm>
            <a:off x="5220072" y="260648"/>
            <a:ext cx="3549239" cy="2664296"/>
          </a:xfrm>
          <a:prstGeom prst="rect">
            <a:avLst/>
          </a:prstGeom>
          <a:noFill/>
        </p:spPr>
      </p:pic>
      <p:pic>
        <p:nvPicPr>
          <p:cNvPr id="5" name="Picture 4" descr="http://img818.imageshack.us/img818/5616/grupasolidarno.jpg"/>
          <p:cNvPicPr>
            <a:picLocks noChangeAspect="1" noChangeArrowheads="1"/>
          </p:cNvPicPr>
          <p:nvPr/>
        </p:nvPicPr>
        <p:blipFill>
          <a:blip r:embed="rId4" cstate="print"/>
          <a:srcRect/>
          <a:stretch>
            <a:fillRect/>
          </a:stretch>
        </p:blipFill>
        <p:spPr bwMode="auto">
          <a:xfrm>
            <a:off x="323528" y="332656"/>
            <a:ext cx="3843113" cy="2657675"/>
          </a:xfrm>
          <a:prstGeom prst="rect">
            <a:avLst/>
          </a:prstGeom>
          <a:noFill/>
        </p:spPr>
      </p:pic>
      <p:pic>
        <p:nvPicPr>
          <p:cNvPr id="6" name="Picture 4" descr="http://lca.pl/Legnica,foto,17618,1.jpg"/>
          <p:cNvPicPr>
            <a:picLocks noChangeAspect="1" noChangeArrowheads="1"/>
          </p:cNvPicPr>
          <p:nvPr/>
        </p:nvPicPr>
        <p:blipFill>
          <a:blip r:embed="rId5" cstate="print"/>
          <a:srcRect/>
          <a:stretch>
            <a:fillRect/>
          </a:stretch>
        </p:blipFill>
        <p:spPr bwMode="auto">
          <a:xfrm>
            <a:off x="5148064" y="4077072"/>
            <a:ext cx="3708411" cy="2472275"/>
          </a:xfrm>
          <a:prstGeom prst="rect">
            <a:avLst/>
          </a:prstGeom>
          <a:noFill/>
        </p:spPr>
      </p:pic>
      <p:sp>
        <p:nvSpPr>
          <p:cNvPr id="7" name="pole tekstowe 6"/>
          <p:cNvSpPr txBox="1"/>
          <p:nvPr/>
        </p:nvSpPr>
        <p:spPr>
          <a:xfrm>
            <a:off x="467544" y="2996952"/>
            <a:ext cx="3528392" cy="246221"/>
          </a:xfrm>
          <a:prstGeom prst="rect">
            <a:avLst/>
          </a:prstGeom>
          <a:noFill/>
        </p:spPr>
        <p:txBody>
          <a:bodyPr wrap="square" rtlCol="0">
            <a:spAutoFit/>
          </a:bodyPr>
          <a:lstStyle/>
          <a:p>
            <a:pPr algn="r"/>
            <a:r>
              <a:rPr lang="pl-PL" sz="1000" dirty="0" smtClean="0"/>
              <a:t>źródło: </a:t>
            </a:r>
            <a:r>
              <a:rPr lang="pl-PL" sz="1000" dirty="0" err="1" smtClean="0"/>
              <a:t>wiadomosc.wp.pl</a:t>
            </a:r>
            <a:endParaRPr lang="pl-PL" sz="1000" dirty="0"/>
          </a:p>
        </p:txBody>
      </p:sp>
      <p:sp>
        <p:nvSpPr>
          <p:cNvPr id="8" name="pole tekstowe 7"/>
          <p:cNvSpPr txBox="1"/>
          <p:nvPr/>
        </p:nvSpPr>
        <p:spPr>
          <a:xfrm>
            <a:off x="6444208" y="2996952"/>
            <a:ext cx="2376264" cy="246221"/>
          </a:xfrm>
          <a:prstGeom prst="rect">
            <a:avLst/>
          </a:prstGeom>
          <a:noFill/>
        </p:spPr>
        <p:txBody>
          <a:bodyPr wrap="square" rtlCol="0">
            <a:spAutoFit/>
          </a:bodyPr>
          <a:lstStyle/>
          <a:p>
            <a:pPr algn="r"/>
            <a:r>
              <a:rPr lang="pl-PL" sz="1000" dirty="0" smtClean="0"/>
              <a:t>źródło: </a:t>
            </a:r>
            <a:r>
              <a:rPr lang="pl-PL" sz="1000" dirty="0" err="1" smtClean="0"/>
              <a:t>dziennik.com</a:t>
            </a:r>
            <a:endParaRPr lang="pl-PL" sz="1000" dirty="0"/>
          </a:p>
        </p:txBody>
      </p:sp>
      <p:sp>
        <p:nvSpPr>
          <p:cNvPr id="9" name="pole tekstowe 8"/>
          <p:cNvSpPr txBox="1"/>
          <p:nvPr/>
        </p:nvSpPr>
        <p:spPr>
          <a:xfrm>
            <a:off x="2627784" y="6453336"/>
            <a:ext cx="1008112" cy="246221"/>
          </a:xfrm>
          <a:prstGeom prst="rect">
            <a:avLst/>
          </a:prstGeom>
          <a:noFill/>
        </p:spPr>
        <p:txBody>
          <a:bodyPr wrap="square" rtlCol="0">
            <a:spAutoFit/>
          </a:bodyPr>
          <a:lstStyle/>
          <a:p>
            <a:r>
              <a:rPr lang="pl-PL" sz="1000" dirty="0" smtClean="0"/>
              <a:t>źródło: </a:t>
            </a:r>
            <a:r>
              <a:rPr lang="pl-PL" sz="1000" dirty="0" err="1" smtClean="0"/>
              <a:t>dzieje.pl</a:t>
            </a:r>
            <a:endParaRPr lang="pl-PL" sz="1000" dirty="0"/>
          </a:p>
        </p:txBody>
      </p:sp>
      <p:sp>
        <p:nvSpPr>
          <p:cNvPr id="10" name="pole tekstowe 9"/>
          <p:cNvSpPr txBox="1"/>
          <p:nvPr/>
        </p:nvSpPr>
        <p:spPr>
          <a:xfrm>
            <a:off x="5508104" y="3861048"/>
            <a:ext cx="3456384" cy="246221"/>
          </a:xfrm>
          <a:prstGeom prst="rect">
            <a:avLst/>
          </a:prstGeom>
          <a:noFill/>
        </p:spPr>
        <p:txBody>
          <a:bodyPr wrap="square" rtlCol="0">
            <a:spAutoFit/>
          </a:bodyPr>
          <a:lstStyle/>
          <a:p>
            <a:pPr algn="r"/>
            <a:r>
              <a:rPr lang="pl-PL" sz="1000" dirty="0" smtClean="0"/>
              <a:t>źródło: http://www.solidarnosc_mpk.daminet.pl/</a:t>
            </a:r>
            <a:endParaRPr lang="pl-PL" sz="10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79512" y="0"/>
            <a:ext cx="9144000" cy="10926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EPITAFIUM</a:t>
            </a:r>
            <a:r>
              <a:rPr kumimoji="0" lang="pl-PL" sz="3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pl-PL"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pl-PL"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1505" name="Obraz 9" descr="http://upload.wikimedia.org/wikipedia/commons/0/03/Froschaugen.jpg"/>
          <p:cNvPicPr>
            <a:picLocks noChangeAspect="1" noChangeArrowheads="1"/>
          </p:cNvPicPr>
          <p:nvPr/>
        </p:nvPicPr>
        <p:blipFill>
          <a:blip r:embed="rId2" cstate="print"/>
          <a:srcRect/>
          <a:stretch>
            <a:fillRect/>
          </a:stretch>
        </p:blipFill>
        <p:spPr bwMode="auto">
          <a:xfrm>
            <a:off x="251520" y="764704"/>
            <a:ext cx="5527454" cy="3384376"/>
          </a:xfrm>
          <a:prstGeom prst="rect">
            <a:avLst/>
          </a:prstGeom>
          <a:noFill/>
        </p:spPr>
      </p:pic>
      <p:sp>
        <p:nvSpPr>
          <p:cNvPr id="6" name="pole tekstowe 5"/>
          <p:cNvSpPr txBox="1"/>
          <p:nvPr/>
        </p:nvSpPr>
        <p:spPr>
          <a:xfrm>
            <a:off x="179512" y="4365104"/>
            <a:ext cx="8712968" cy="2031325"/>
          </a:xfrm>
          <a:prstGeom prst="rect">
            <a:avLst/>
          </a:prstGeom>
          <a:noFill/>
        </p:spPr>
        <p:txBody>
          <a:bodyPr wrap="square" rtlCol="0">
            <a:spAutoFit/>
          </a:bodyPr>
          <a:lstStyle/>
          <a:p>
            <a:r>
              <a:rPr lang="pl-PL" b="1" dirty="0" smtClean="0"/>
              <a:t>                                                                                                   Przysłowie chińskie                                                                                      </a:t>
            </a:r>
            <a:endParaRPr lang="pl-PL" b="1" dirty="0"/>
          </a:p>
          <a:p>
            <a:r>
              <a:rPr lang="pl-PL" dirty="0" smtClean="0"/>
              <a:t>Nie celujcie w nas kamieniami                                                           </a:t>
            </a:r>
          </a:p>
          <a:p>
            <a:r>
              <a:rPr lang="pl-PL" dirty="0" smtClean="0"/>
              <a:t>Źle się bawicie 					 </a:t>
            </a:r>
          </a:p>
          <a:p>
            <a:r>
              <a:rPr lang="pl-PL" dirty="0" smtClean="0"/>
              <a:t>                                                                                                    Jeżeli wdowa urodzi dziecko</a:t>
            </a:r>
            <a:br>
              <a:rPr lang="pl-PL" dirty="0" smtClean="0"/>
            </a:br>
            <a:r>
              <a:rPr lang="pl-PL" dirty="0" smtClean="0"/>
              <a:t>Dla was to igraszki                                                                       </a:t>
            </a:r>
          </a:p>
          <a:p>
            <a:r>
              <a:rPr lang="pl-PL" dirty="0" smtClean="0"/>
              <a:t>                                                                                                     Nie jest to wyłącznie jej zasługą                                                                                                                                                                                                                                                                                                                                                                                                                                              Nam chodzi o życie</a:t>
            </a:r>
            <a:endParaRPr lang="pl-PL" dirty="0"/>
          </a:p>
        </p:txBody>
      </p:sp>
      <p:sp>
        <p:nvSpPr>
          <p:cNvPr id="5" name="pole tekstowe 4"/>
          <p:cNvSpPr txBox="1"/>
          <p:nvPr/>
        </p:nvSpPr>
        <p:spPr>
          <a:xfrm>
            <a:off x="323528" y="4221088"/>
            <a:ext cx="3744416" cy="246221"/>
          </a:xfrm>
          <a:prstGeom prst="rect">
            <a:avLst/>
          </a:prstGeom>
          <a:noFill/>
        </p:spPr>
        <p:txBody>
          <a:bodyPr wrap="square" rtlCol="0">
            <a:spAutoFit/>
          </a:bodyPr>
          <a:lstStyle/>
          <a:p>
            <a:r>
              <a:rPr lang="pl-PL" sz="1000" dirty="0" smtClean="0"/>
              <a:t>źródło: http://de.academic.ru/</a:t>
            </a:r>
            <a:endParaRPr lang="pl-PL" sz="10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1"/>
          <p:cNvSpPr txBox="1">
            <a:spLocks/>
          </p:cNvSpPr>
          <p:nvPr/>
        </p:nvSpPr>
        <p:spPr bwMode="auto">
          <a:xfrm>
            <a:off x="971600" y="188640"/>
            <a:ext cx="6984776" cy="2792412"/>
          </a:xfrm>
          <a:prstGeom prst="rect">
            <a:avLst/>
          </a:prstGeom>
          <a:noFill/>
          <a:ln w="9525">
            <a:noFill/>
            <a:round/>
            <a:headEnd/>
            <a:tailEnd/>
          </a:ln>
        </p:spPr>
        <p:txBody>
          <a:bodyPr vert="horz" wrap="square" lIns="0" tIns="0" rIns="0" bIns="0" numCol="1" anchor="b" anchorCtr="0" compatLnSpc="1">
            <a:prstTxWarp prst="textNoShape">
              <a:avLst/>
            </a:prstTxWarp>
            <a:normAutofit fontScale="67500" lnSpcReduction="20000"/>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449263" rtl="0" eaLnBrk="0" fontAlgn="base" latinLnBrk="0" hangingPunct="0">
              <a:lnSpc>
                <a:spcPct val="93000"/>
              </a:lnSpc>
              <a:spcBef>
                <a:spcPct val="0"/>
              </a:spcBef>
              <a:spcAft>
                <a:spcPct val="0"/>
              </a:spcAft>
              <a:buClr>
                <a:srgbClr val="000000"/>
              </a:buClr>
              <a:buSzPct val="100000"/>
              <a:buFont typeface="Times New Roman" pitchFamily="16" charset="0"/>
              <a:buNone/>
              <a:tabLst/>
              <a:defRPr/>
            </a:pPr>
            <a: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t/>
            </a:r>
            <a:b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br>
            <a: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t/>
            </a:r>
            <a:b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br>
            <a: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t/>
            </a:r>
            <a:b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br>
            <a: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t/>
            </a:r>
            <a:b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br>
            <a: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t/>
            </a:r>
            <a:b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br>
            <a: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t/>
            </a:r>
            <a:b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br>
            <a:r>
              <a:rPr kumimoji="0" lang="pl-PL" sz="2000" b="1" i="1" u="none" strike="noStrike" kern="1200" cap="none" spc="0" normalizeH="0" baseline="0" noProof="0" dirty="0" smtClean="0">
                <a:ln>
                  <a:noFill/>
                </a:ln>
                <a:solidFill>
                  <a:srgbClr val="000000"/>
                </a:solidFill>
                <a:effectLst/>
                <a:uLnTx/>
                <a:uFillTx/>
                <a:latin typeface="Arial"/>
                <a:ea typeface="Microsoft YaHei"/>
                <a:cs typeface="+mj-cs"/>
              </a:rPr>
              <a:t>Uczestnik projektu jako autor niniejszej prezentacji wyraził zgodę na wykorzystanie wytworzonych przez siebie utworów do celów edukacyjnych oraz promocyjnych w części lub całości zgodnie z Regulaminem rekrutacji </a:t>
            </a:r>
            <a:br>
              <a:rPr kumimoji="0" lang="pl-PL" sz="2000" b="1" i="1" u="none" strike="noStrike" kern="1200" cap="none" spc="0" normalizeH="0" baseline="0" noProof="0" dirty="0" smtClean="0">
                <a:ln>
                  <a:noFill/>
                </a:ln>
                <a:solidFill>
                  <a:srgbClr val="000000"/>
                </a:solidFill>
                <a:effectLst/>
                <a:uLnTx/>
                <a:uFillTx/>
                <a:latin typeface="Arial"/>
                <a:ea typeface="Microsoft YaHei"/>
                <a:cs typeface="+mj-cs"/>
              </a:rPr>
            </a:br>
            <a:r>
              <a:rPr kumimoji="0" lang="pl-PL" sz="2000" b="1" i="1" u="none" strike="noStrike" kern="1200" cap="none" spc="0" normalizeH="0" baseline="0" noProof="0" dirty="0" smtClean="0">
                <a:ln>
                  <a:noFill/>
                </a:ln>
                <a:solidFill>
                  <a:srgbClr val="000000"/>
                </a:solidFill>
                <a:effectLst/>
                <a:uLnTx/>
                <a:uFillTx/>
                <a:latin typeface="Arial"/>
                <a:ea typeface="Microsoft YaHei"/>
                <a:cs typeface="+mj-cs"/>
              </a:rPr>
              <a:t>i uczestnictwa w projekcie: „Podaj dalej 2 – Senior dla Kultury”.</a:t>
            </a:r>
            <a:br>
              <a:rPr kumimoji="0" lang="pl-PL" sz="2000" b="1" i="1" u="none" strike="noStrike" kern="1200" cap="none" spc="0" normalizeH="0" baseline="0" noProof="0" dirty="0" smtClean="0">
                <a:ln>
                  <a:noFill/>
                </a:ln>
                <a:solidFill>
                  <a:srgbClr val="000000"/>
                </a:solidFill>
                <a:effectLst/>
                <a:uLnTx/>
                <a:uFillTx/>
                <a:latin typeface="Arial"/>
                <a:ea typeface="Microsoft YaHei"/>
                <a:cs typeface="+mj-cs"/>
              </a:rPr>
            </a:br>
            <a:r>
              <a:rPr kumimoji="0" lang="pl-PL" sz="2000" b="1" i="1" u="none" strike="noStrike" kern="1200" cap="none" spc="0" normalizeH="0" baseline="0" noProof="0" dirty="0" smtClean="0">
                <a:ln>
                  <a:noFill/>
                </a:ln>
                <a:solidFill>
                  <a:srgbClr val="000000"/>
                </a:solidFill>
                <a:effectLst/>
                <a:uLnTx/>
                <a:uFillTx/>
                <a:latin typeface="Arial"/>
                <a:ea typeface="Microsoft YaHei"/>
                <a:cs typeface="+mj-cs"/>
              </a:rPr>
              <a:t/>
            </a:r>
            <a:br>
              <a:rPr kumimoji="0" lang="pl-PL" sz="2000" b="1" i="1" u="none" strike="noStrike" kern="1200" cap="none" spc="0" normalizeH="0" baseline="0" noProof="0" dirty="0" smtClean="0">
                <a:ln>
                  <a:noFill/>
                </a:ln>
                <a:solidFill>
                  <a:srgbClr val="000000"/>
                </a:solidFill>
                <a:effectLst/>
                <a:uLnTx/>
                <a:uFillTx/>
                <a:latin typeface="Arial"/>
                <a:ea typeface="Microsoft YaHei"/>
                <a:cs typeface="+mj-cs"/>
              </a:rPr>
            </a:br>
            <a:r>
              <a:rPr kumimoji="0" lang="pl-PL" sz="2000" b="1" i="1" u="none" strike="noStrike" kern="1200" cap="none" spc="0" normalizeH="0" baseline="0" noProof="0" dirty="0" smtClean="0">
                <a:ln>
                  <a:noFill/>
                </a:ln>
                <a:solidFill>
                  <a:srgbClr val="000000"/>
                </a:solidFill>
                <a:effectLst/>
                <a:uLnTx/>
                <a:uFillTx/>
                <a:latin typeface="Arial"/>
                <a:ea typeface="Microsoft YaHei"/>
                <a:cs typeface="+mj-cs"/>
              </a:rPr>
              <a:t>Ilustracje, zdjęcia i utwory przedstawione w niniejszej prezentacji pochodzą </a:t>
            </a:r>
            <a:br>
              <a:rPr kumimoji="0" lang="pl-PL" sz="2000" b="1" i="1" u="none" strike="noStrike" kern="1200" cap="none" spc="0" normalizeH="0" baseline="0" noProof="0" dirty="0" smtClean="0">
                <a:ln>
                  <a:noFill/>
                </a:ln>
                <a:solidFill>
                  <a:srgbClr val="000000"/>
                </a:solidFill>
                <a:effectLst/>
                <a:uLnTx/>
                <a:uFillTx/>
                <a:latin typeface="Arial"/>
                <a:ea typeface="Microsoft YaHei"/>
                <a:cs typeface="+mj-cs"/>
              </a:rPr>
            </a:br>
            <a:r>
              <a:rPr kumimoji="0" lang="pl-PL" sz="2000" b="1" i="1" u="none" strike="noStrike" kern="1200" cap="none" spc="0" normalizeH="0" baseline="0" noProof="0" dirty="0" smtClean="0">
                <a:ln>
                  <a:noFill/>
                </a:ln>
                <a:solidFill>
                  <a:srgbClr val="000000"/>
                </a:solidFill>
                <a:effectLst/>
                <a:uLnTx/>
                <a:uFillTx/>
                <a:latin typeface="Arial"/>
                <a:ea typeface="Microsoft YaHei"/>
                <a:cs typeface="+mj-cs"/>
              </a:rPr>
              <a:t>z zasobów sieci Internet oraz zasobów prywatnych uczestników projektu i są wykorzystywane przez organizatora wyłącznie w celu edukacyjnych </a:t>
            </a:r>
            <a:br>
              <a:rPr kumimoji="0" lang="pl-PL" sz="2000" b="1" i="1" u="none" strike="noStrike" kern="1200" cap="none" spc="0" normalizeH="0" baseline="0" noProof="0" dirty="0" smtClean="0">
                <a:ln>
                  <a:noFill/>
                </a:ln>
                <a:solidFill>
                  <a:srgbClr val="000000"/>
                </a:solidFill>
                <a:effectLst/>
                <a:uLnTx/>
                <a:uFillTx/>
                <a:latin typeface="Arial"/>
                <a:ea typeface="Microsoft YaHei"/>
                <a:cs typeface="+mj-cs"/>
              </a:rPr>
            </a:br>
            <a:r>
              <a:rPr kumimoji="0" lang="pl-PL" sz="2000" b="1" i="1" u="none" strike="noStrike" kern="1200" cap="none" spc="0" normalizeH="0" baseline="0" noProof="0" dirty="0" smtClean="0">
                <a:ln>
                  <a:noFill/>
                </a:ln>
                <a:solidFill>
                  <a:srgbClr val="000000"/>
                </a:solidFill>
                <a:effectLst/>
                <a:uLnTx/>
                <a:uFillTx/>
                <a:latin typeface="Arial"/>
                <a:ea typeface="Microsoft YaHei"/>
                <a:cs typeface="+mj-cs"/>
              </a:rPr>
              <a:t>i promocyjnych ww. projektu. Wykorzystanie prezentacji w innym celu jest prawnie zabronione.</a:t>
            </a:r>
            <a:endParaRPr kumimoji="0" lang="pl-PL" sz="6000" b="0" i="0" u="none" strike="noStrike" kern="1200" cap="none" spc="0" normalizeH="0" baseline="0" noProof="0" dirty="0">
              <a:ln>
                <a:noFill/>
              </a:ln>
              <a:solidFill>
                <a:srgbClr val="000000"/>
              </a:solidFill>
              <a:effectLst/>
              <a:uLnTx/>
              <a:uFillTx/>
              <a:latin typeface="Arial"/>
              <a:ea typeface="Microsoft YaHei"/>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430996" y="260648"/>
            <a:ext cx="8280920" cy="6217087"/>
          </a:xfrm>
          <a:prstGeom prst="rect">
            <a:avLst/>
          </a:prstGeom>
          <a:noFill/>
        </p:spPr>
        <p:txBody>
          <a:bodyPr wrap="square" rtlCol="0">
            <a:spAutoFit/>
          </a:bodyPr>
          <a:lstStyle/>
          <a:p>
            <a:pPr algn="ctr"/>
            <a:r>
              <a:rPr lang="pl-PL" sz="2000" dirty="0" smtClean="0"/>
              <a:t> </a:t>
            </a:r>
            <a:r>
              <a:rPr lang="pl-PL" sz="2000" dirty="0" smtClean="0">
                <a:latin typeface="Algerian" pitchFamily="82" charset="0"/>
              </a:rPr>
              <a:t>Życie to sztuka wyboru</a:t>
            </a:r>
          </a:p>
          <a:p>
            <a:pPr algn="ctr"/>
            <a:r>
              <a:rPr lang="pl-PL" sz="1400" dirty="0" smtClean="0">
                <a:latin typeface="Arial Black" pitchFamily="34" charset="0"/>
              </a:rPr>
              <a:t>Spór  Optymisty z  Pesymistą  o zasadę „MNIEJSZEGO ZŁA” czyli</a:t>
            </a:r>
            <a:br>
              <a:rPr lang="pl-PL" sz="1400" dirty="0" smtClean="0">
                <a:latin typeface="Arial Black" pitchFamily="34" charset="0"/>
              </a:rPr>
            </a:br>
            <a:r>
              <a:rPr lang="pl-PL" sz="1400" dirty="0" smtClean="0">
                <a:latin typeface="Arial Black" pitchFamily="34" charset="0"/>
              </a:rPr>
              <a:t>„Ujeżdżanie kobyły historii” najnowszej na tle sądowej rejestracji NSZZ SOLIDARNOŚĆ </a:t>
            </a:r>
          </a:p>
          <a:p>
            <a:pPr algn="just"/>
            <a:r>
              <a:rPr lang="pl-PL" sz="1400" dirty="0" smtClean="0">
                <a:latin typeface="Arial Black" pitchFamily="34" charset="0"/>
              </a:rPr>
              <a:t>   </a:t>
            </a:r>
            <a:r>
              <a:rPr lang="pl-PL" sz="1400" dirty="0" smtClean="0"/>
              <a:t/>
            </a:r>
            <a:br>
              <a:rPr lang="pl-PL" sz="1400" dirty="0" smtClean="0"/>
            </a:br>
            <a:r>
              <a:rPr lang="pl-PL" sz="1400" dirty="0" smtClean="0">
                <a:latin typeface="Times New Roman" panose="02020603050405020304" pitchFamily="18" charset="0"/>
                <a:cs typeface="Times New Roman" panose="02020603050405020304" pitchFamily="18" charset="0"/>
              </a:rPr>
              <a:t>Rok 1980 w „kraju nad Wisłą” obfitował w wydarzenia ujawnione m.in. przez płk. Kuklińskiego. Były one dla pokoju światowego tak groźne jak ”kryzys kubański”. Wydarzeniami drążącymi fundamenty systemu totalitarnego ZSRR. – Autorzy „prezentacji” zwracają uwagę na „prawny dylemat” sądowej rejestracji  NSZZ SOLIDARNOŚĆ w dn.24 października 1980 r., który podzielił polskie społeczeństwo. Dylemat ten bazuje na emocjach, a nie rzetelnej wiedzy  i zasadach logiki.</a:t>
            </a:r>
          </a:p>
          <a:p>
            <a:pPr algn="ctr"/>
            <a:endParaRPr lang="pl-PL" sz="1600" dirty="0" smtClean="0">
              <a:latin typeface="Times New Roman" panose="02020603050405020304" pitchFamily="18" charset="0"/>
              <a:cs typeface="Times New Roman" panose="02020603050405020304" pitchFamily="18" charset="0"/>
            </a:endParaRPr>
          </a:p>
          <a:p>
            <a:pPr algn="ctr"/>
            <a:endParaRPr lang="pl-PL" sz="1600" dirty="0" smtClean="0">
              <a:latin typeface="Times New Roman" panose="02020603050405020304" pitchFamily="18" charset="0"/>
              <a:cs typeface="Times New Roman" panose="02020603050405020304" pitchFamily="18" charset="0"/>
            </a:endParaRPr>
          </a:p>
          <a:p>
            <a:pPr algn="ctr"/>
            <a:endParaRPr lang="pl-PL" sz="1600" dirty="0" smtClean="0">
              <a:latin typeface="Times New Roman" panose="02020603050405020304" pitchFamily="18" charset="0"/>
              <a:cs typeface="Times New Roman" panose="02020603050405020304" pitchFamily="18" charset="0"/>
            </a:endParaRPr>
          </a:p>
          <a:p>
            <a:pPr algn="ctr"/>
            <a:endParaRPr lang="pl-PL" sz="1600" dirty="0" smtClean="0">
              <a:latin typeface="Times New Roman" panose="02020603050405020304" pitchFamily="18" charset="0"/>
              <a:cs typeface="Times New Roman" panose="02020603050405020304" pitchFamily="18" charset="0"/>
            </a:endParaRPr>
          </a:p>
          <a:p>
            <a:pPr algn="ctr"/>
            <a:endParaRPr lang="pl-PL" sz="1600" dirty="0" smtClean="0">
              <a:latin typeface="Times New Roman" panose="02020603050405020304" pitchFamily="18" charset="0"/>
              <a:cs typeface="Times New Roman" panose="02020603050405020304" pitchFamily="18" charset="0"/>
            </a:endParaRPr>
          </a:p>
          <a:p>
            <a:pPr algn="just"/>
            <a:endParaRPr lang="pl-PL" sz="1600" dirty="0" smtClean="0">
              <a:latin typeface="Times New Roman" panose="02020603050405020304" pitchFamily="18" charset="0"/>
              <a:cs typeface="Times New Roman" panose="02020603050405020304" pitchFamily="18" charset="0"/>
            </a:endParaRPr>
          </a:p>
          <a:p>
            <a:pPr algn="just"/>
            <a:r>
              <a:rPr lang="pl-PL" sz="1600" dirty="0" smtClean="0">
                <a:latin typeface="Times New Roman" panose="02020603050405020304" pitchFamily="18" charset="0"/>
                <a:cs typeface="Times New Roman" panose="02020603050405020304" pitchFamily="18" charset="0"/>
              </a:rPr>
              <a:t/>
            </a:r>
            <a:br>
              <a:rPr lang="pl-PL" sz="1600" dirty="0" smtClean="0">
                <a:latin typeface="Times New Roman" panose="02020603050405020304" pitchFamily="18" charset="0"/>
                <a:cs typeface="Times New Roman" panose="02020603050405020304" pitchFamily="18" charset="0"/>
              </a:rPr>
            </a:br>
            <a:r>
              <a:rPr lang="pl-PL" sz="1400" dirty="0" smtClean="0">
                <a:latin typeface="Times New Roman" panose="02020603050405020304" pitchFamily="18" charset="0"/>
                <a:cs typeface="Times New Roman" panose="02020603050405020304" pitchFamily="18" charset="0"/>
              </a:rPr>
              <a:t>Strajki lipcowe w 1980 roku były reakcją na ukryte podwyżki cen mięsa wprowadzone drogą tworzenia tzw. sklepów komercyjnych. Krążyły dowcipy o „nagich hakach w sklepach z mięsem” a w kolejkach oczekujących na dostawę towaru opowiadano o skutecznym uniemożliwieniu wywozu koleją  z Polski do ZSRR  mięsa poprzez przyspawanie kół wagonów do szyn. W Lublinie i </a:t>
            </a:r>
            <a:r>
              <a:rPr lang="pl-PL" sz="1400" dirty="0">
                <a:latin typeface="Times New Roman" panose="02020603050405020304" pitchFamily="18" charset="0"/>
                <a:cs typeface="Times New Roman" panose="02020603050405020304" pitchFamily="18" charset="0"/>
              </a:rPr>
              <a:t>Ś</a:t>
            </a:r>
            <a:r>
              <a:rPr lang="pl-PL" sz="1400" dirty="0" smtClean="0">
                <a:latin typeface="Times New Roman" panose="02020603050405020304" pitchFamily="18" charset="0"/>
                <a:cs typeface="Times New Roman" panose="02020603050405020304" pitchFamily="18" charset="0"/>
              </a:rPr>
              <a:t>widniku powstały nowe formy organizacyjne Komitetów Strajkowvch i Komisji Robotniczych które w II połowie sierpnia 1980 koordynowały działalność strajkujących w duchu solidarności. W dn.14 sierpnia 1980 r. wybuchł strajk w stoczni im. Lenina w Gdańsku. Strajkujący żądali: przywrócenia do pracy Anny Walentynowicz i Lecha Wałęsy zwolnionego w 1976 r., podwyżki płac o 2.000 zł., oraz zbudowania pomnika ku czci robotników poległych w wydarzeniach grudniowych. Po 3 dniach negocjacji  dyrekcja stoczni  zgodziła się spełnić  żądania strajkujących. Wałęsa  ogłosił zwycięskie zakończenie strajku. </a:t>
            </a:r>
            <a:endParaRPr lang="pl-PL" sz="1400" dirty="0">
              <a:latin typeface="Times New Roman" panose="02020603050405020304" pitchFamily="18" charset="0"/>
              <a:cs typeface="Times New Roman" panose="02020603050405020304" pitchFamily="18" charset="0"/>
            </a:endParaRPr>
          </a:p>
        </p:txBody>
      </p:sp>
      <p:pic>
        <p:nvPicPr>
          <p:cNvPr id="3" name="Picture 2" descr="http://fotopolska.eu/foto/427/427116.jpg"/>
          <p:cNvPicPr>
            <a:picLocks noChangeAspect="1" noChangeArrowheads="1"/>
          </p:cNvPicPr>
          <p:nvPr/>
        </p:nvPicPr>
        <p:blipFill>
          <a:blip r:embed="rId2" cstate="print"/>
          <a:srcRect/>
          <a:stretch>
            <a:fillRect/>
          </a:stretch>
        </p:blipFill>
        <p:spPr bwMode="auto">
          <a:xfrm>
            <a:off x="857224" y="2643182"/>
            <a:ext cx="2232248" cy="1420522"/>
          </a:xfrm>
          <a:prstGeom prst="rect">
            <a:avLst/>
          </a:prstGeom>
          <a:noFill/>
        </p:spPr>
      </p:pic>
      <p:pic>
        <p:nvPicPr>
          <p:cNvPr id="4" name="Picture 4" descr="http://i.wp.pl/a/f/jpeg/34186/pap_sklep_puste_polki_970.jpeg"/>
          <p:cNvPicPr>
            <a:picLocks noChangeAspect="1" noChangeArrowheads="1"/>
          </p:cNvPicPr>
          <p:nvPr/>
        </p:nvPicPr>
        <p:blipFill>
          <a:blip r:embed="rId3" cstate="print"/>
          <a:srcRect/>
          <a:stretch>
            <a:fillRect/>
          </a:stretch>
        </p:blipFill>
        <p:spPr bwMode="auto">
          <a:xfrm>
            <a:off x="5643570" y="2643182"/>
            <a:ext cx="2304256" cy="1425190"/>
          </a:xfrm>
          <a:prstGeom prst="rect">
            <a:avLst/>
          </a:prstGeom>
          <a:noFill/>
        </p:spPr>
      </p:pic>
      <p:sp>
        <p:nvSpPr>
          <p:cNvPr id="5" name="pole tekstowe 4"/>
          <p:cNvSpPr txBox="1"/>
          <p:nvPr/>
        </p:nvSpPr>
        <p:spPr>
          <a:xfrm>
            <a:off x="3203848" y="3933056"/>
            <a:ext cx="1296144" cy="246221"/>
          </a:xfrm>
          <a:prstGeom prst="rect">
            <a:avLst/>
          </a:prstGeom>
          <a:noFill/>
        </p:spPr>
        <p:txBody>
          <a:bodyPr wrap="square" rtlCol="0">
            <a:spAutoFit/>
          </a:bodyPr>
          <a:lstStyle/>
          <a:p>
            <a:r>
              <a:rPr lang="pl-PL" sz="1000" dirty="0" smtClean="0"/>
              <a:t>źródło: </a:t>
            </a:r>
            <a:r>
              <a:rPr lang="pl-PL" sz="1000" dirty="0" err="1" smtClean="0"/>
              <a:t>fotokresy.pl</a:t>
            </a:r>
            <a:endParaRPr lang="pl-PL" sz="1000" dirty="0"/>
          </a:p>
        </p:txBody>
      </p:sp>
      <p:sp>
        <p:nvSpPr>
          <p:cNvPr id="6" name="pole tekstowe 5"/>
          <p:cNvSpPr txBox="1"/>
          <p:nvPr/>
        </p:nvSpPr>
        <p:spPr>
          <a:xfrm>
            <a:off x="4499992" y="3933056"/>
            <a:ext cx="1296144" cy="246221"/>
          </a:xfrm>
          <a:prstGeom prst="rect">
            <a:avLst/>
          </a:prstGeom>
          <a:noFill/>
        </p:spPr>
        <p:txBody>
          <a:bodyPr wrap="square" rtlCol="0">
            <a:spAutoFit/>
          </a:bodyPr>
          <a:lstStyle/>
          <a:p>
            <a:r>
              <a:rPr lang="pl-PL" sz="1000" dirty="0" smtClean="0"/>
              <a:t>źródło: </a:t>
            </a:r>
            <a:r>
              <a:rPr lang="pl-PL" sz="1000" dirty="0" err="1" smtClean="0"/>
              <a:t>historia.wp.pl</a:t>
            </a:r>
            <a:endParaRPr lang="pl-PL" sz="10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zwyciestwoobozusolidarnosci1989.blog.pl/files/2014/04/Wa%C5%82%C4%99sa.jpg"/>
          <p:cNvPicPr>
            <a:picLocks noChangeAspect="1" noChangeArrowheads="1"/>
          </p:cNvPicPr>
          <p:nvPr/>
        </p:nvPicPr>
        <p:blipFill>
          <a:blip r:embed="rId2" cstate="print"/>
          <a:srcRect/>
          <a:stretch>
            <a:fillRect/>
          </a:stretch>
        </p:blipFill>
        <p:spPr bwMode="auto">
          <a:xfrm>
            <a:off x="683568" y="188640"/>
            <a:ext cx="2520280" cy="3528392"/>
          </a:xfrm>
          <a:prstGeom prst="rect">
            <a:avLst/>
          </a:prstGeom>
          <a:noFill/>
        </p:spPr>
      </p:pic>
      <p:pic>
        <p:nvPicPr>
          <p:cNvPr id="3" name="Picture 2" descr="http://www.fotopolis.pl/media/stare_fotki/solidarnosc18.jpg"/>
          <p:cNvPicPr>
            <a:picLocks noChangeAspect="1" noChangeArrowheads="1"/>
          </p:cNvPicPr>
          <p:nvPr/>
        </p:nvPicPr>
        <p:blipFill>
          <a:blip r:embed="rId3" cstate="print"/>
          <a:srcRect/>
          <a:stretch>
            <a:fillRect/>
          </a:stretch>
        </p:blipFill>
        <p:spPr bwMode="auto">
          <a:xfrm>
            <a:off x="3412670" y="212141"/>
            <a:ext cx="4903746" cy="3216859"/>
          </a:xfrm>
          <a:prstGeom prst="rect">
            <a:avLst/>
          </a:prstGeom>
          <a:noFill/>
        </p:spPr>
      </p:pic>
      <p:sp>
        <p:nvSpPr>
          <p:cNvPr id="4" name="pole tekstowe 3"/>
          <p:cNvSpPr txBox="1"/>
          <p:nvPr/>
        </p:nvSpPr>
        <p:spPr>
          <a:xfrm>
            <a:off x="608647" y="3717032"/>
            <a:ext cx="7920880" cy="2739211"/>
          </a:xfrm>
          <a:prstGeom prst="rect">
            <a:avLst/>
          </a:prstGeom>
          <a:noFill/>
        </p:spPr>
        <p:txBody>
          <a:bodyPr wrap="square" rtlCol="0">
            <a:spAutoFit/>
          </a:bodyPr>
          <a:lstStyle/>
          <a:p>
            <a:pPr algn="just"/>
            <a:r>
              <a:rPr lang="pl-PL" sz="1400" dirty="0" smtClean="0">
                <a:latin typeface="Times New Roman" pitchFamily="18" charset="0"/>
                <a:cs typeface="Times New Roman" pitchFamily="18" charset="0"/>
              </a:rPr>
              <a:t>Rozchodzących się uczestników zatrzymały w bramie stoczni  Anna Walentynowicz, Henryka Krzywonos </a:t>
            </a:r>
            <a:br>
              <a:rPr lang="pl-PL" sz="1400" dirty="0" smtClean="0">
                <a:latin typeface="Times New Roman" pitchFamily="18" charset="0"/>
                <a:cs typeface="Times New Roman" pitchFamily="18" charset="0"/>
              </a:rPr>
            </a:br>
            <a:r>
              <a:rPr lang="pl-PL" sz="1400" dirty="0" smtClean="0">
                <a:latin typeface="Times New Roman" pitchFamily="18" charset="0"/>
                <a:cs typeface="Times New Roman" pitchFamily="18" charset="0"/>
              </a:rPr>
              <a:t>i Alina Pieńkowska wzywając do solidarnego działania z innymi strajkującymi załogami.  17 sierpnia powołano Międzyzakładowy Komitet Strajkowy i opracowano listę 21 postulatów. Po konsultacjach </a:t>
            </a:r>
            <a:br>
              <a:rPr lang="pl-PL" sz="1400" dirty="0" smtClean="0">
                <a:latin typeface="Times New Roman" pitchFamily="18" charset="0"/>
                <a:cs typeface="Times New Roman" pitchFamily="18" charset="0"/>
              </a:rPr>
            </a:br>
            <a:r>
              <a:rPr lang="pl-PL" sz="1400" dirty="0" smtClean="0">
                <a:latin typeface="Times New Roman" pitchFamily="18" charset="0"/>
                <a:cs typeface="Times New Roman" pitchFamily="18" charset="0"/>
              </a:rPr>
              <a:t>z „ekspertami”, w imię realizmu zrezygnowano z żądania wolnych wyborów do Sejmu. Najważniejszy postulat-zgoda władz PRL na tworzenie wolnych związków zawodowych-wystarczająco skutecznie godził w ustrojowy fundament komunistycznej dyktatury. Polska stanęła na progu rewolucji.</a:t>
            </a:r>
          </a:p>
          <a:p>
            <a:pPr algn="just"/>
            <a:endParaRPr lang="pl-PL" sz="1400" dirty="0" smtClean="0">
              <a:latin typeface="Times New Roman" pitchFamily="18" charset="0"/>
              <a:cs typeface="Times New Roman" pitchFamily="18" charset="0"/>
            </a:endParaRPr>
          </a:p>
          <a:p>
            <a:pPr lvl="0" algn="just"/>
            <a:r>
              <a:rPr lang="pl-PL" sz="1400" dirty="0" smtClean="0">
                <a:latin typeface="Times New Roman" pitchFamily="18" charset="0"/>
                <a:ea typeface="Calibri" pitchFamily="34" charset="0"/>
                <a:cs typeface="Times New Roman" pitchFamily="18" charset="0"/>
              </a:rPr>
              <a:t>W następstwie wydarzeń opisanych m.in. przez Karola Modzelewskiego w książce „Zajeździmy kobyłę historii - wyznania poobijanego jeźdźca” w nocy 31 sierpnia 1980 r. zawarte zostało „Porozumienie gdańskie” a Rada Państwa PRL podjęła uchwałę datowaną na 13 września 1980 r. w sprawie rejestracji nowo powstających związków zawodowych.</a:t>
            </a:r>
            <a:endParaRPr lang="pl-PL" sz="1400" dirty="0" smtClean="0">
              <a:latin typeface="Times New Roman" pitchFamily="18" charset="0"/>
              <a:cs typeface="Times New Roman" pitchFamily="18" charset="0"/>
            </a:endParaRPr>
          </a:p>
          <a:p>
            <a:endParaRPr lang="pl-PL" dirty="0"/>
          </a:p>
        </p:txBody>
      </p:sp>
      <p:sp>
        <p:nvSpPr>
          <p:cNvPr id="5" name="pole tekstowe 4"/>
          <p:cNvSpPr txBox="1"/>
          <p:nvPr/>
        </p:nvSpPr>
        <p:spPr>
          <a:xfrm>
            <a:off x="3131840" y="3573016"/>
            <a:ext cx="2664296" cy="246221"/>
          </a:xfrm>
          <a:prstGeom prst="rect">
            <a:avLst/>
          </a:prstGeom>
          <a:noFill/>
        </p:spPr>
        <p:txBody>
          <a:bodyPr wrap="square" rtlCol="0">
            <a:spAutoFit/>
          </a:bodyPr>
          <a:lstStyle/>
          <a:p>
            <a:r>
              <a:rPr lang="pl-PL" sz="1000" dirty="0" smtClean="0"/>
              <a:t>źródło: http://www.ourwaytofreedom.eu/</a:t>
            </a:r>
            <a:endParaRPr lang="pl-PL" sz="1000" dirty="0"/>
          </a:p>
        </p:txBody>
      </p:sp>
      <p:sp>
        <p:nvSpPr>
          <p:cNvPr id="6" name="pole tekstowe 5"/>
          <p:cNvSpPr txBox="1"/>
          <p:nvPr/>
        </p:nvSpPr>
        <p:spPr>
          <a:xfrm>
            <a:off x="5652120" y="3429000"/>
            <a:ext cx="2664296" cy="246221"/>
          </a:xfrm>
          <a:prstGeom prst="rect">
            <a:avLst/>
          </a:prstGeom>
          <a:noFill/>
        </p:spPr>
        <p:txBody>
          <a:bodyPr wrap="square" rtlCol="0">
            <a:spAutoFit/>
          </a:bodyPr>
          <a:lstStyle/>
          <a:p>
            <a:pPr algn="r"/>
            <a:r>
              <a:rPr lang="pl-PL" sz="1000" dirty="0" smtClean="0"/>
              <a:t>źródło: </a:t>
            </a:r>
            <a:r>
              <a:rPr lang="pl-PL" sz="1000" dirty="0" err="1" smtClean="0"/>
              <a:t>fotopolis.pl</a:t>
            </a:r>
            <a:endParaRPr lang="pl-PL" sz="10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pic>
        <p:nvPicPr>
          <p:cNvPr id="7" name="irc_mi" descr="http://solidarnosc-energa.pl/Images/Materialy/tablice21postulatow.gif"/>
          <p:cNvPicPr/>
          <p:nvPr/>
        </p:nvPicPr>
        <p:blipFill>
          <a:blip r:embed="rId2" cstate="print"/>
          <a:srcRect/>
          <a:stretch>
            <a:fillRect/>
          </a:stretch>
        </p:blipFill>
        <p:spPr bwMode="auto">
          <a:xfrm>
            <a:off x="179512" y="188640"/>
            <a:ext cx="5184576" cy="3123382"/>
          </a:xfrm>
          <a:prstGeom prst="rect">
            <a:avLst/>
          </a:prstGeom>
          <a:noFill/>
          <a:ln w="9525">
            <a:noFill/>
            <a:miter lim="800000"/>
            <a:headEnd/>
            <a:tailEnd/>
          </a:ln>
        </p:spPr>
      </p:pic>
      <p:pic>
        <p:nvPicPr>
          <p:cNvPr id="8" name="Obraz 7"/>
          <p:cNvPicPr/>
          <p:nvPr/>
        </p:nvPicPr>
        <p:blipFill>
          <a:blip r:embed="rId3" cstate="print"/>
          <a:srcRect l="29528" r="29764" b="420"/>
          <a:stretch>
            <a:fillRect/>
          </a:stretch>
        </p:blipFill>
        <p:spPr bwMode="auto">
          <a:xfrm>
            <a:off x="5652120" y="188640"/>
            <a:ext cx="3096344" cy="3312368"/>
          </a:xfrm>
          <a:prstGeom prst="rect">
            <a:avLst/>
          </a:prstGeom>
          <a:noFill/>
          <a:ln w="9525">
            <a:noFill/>
            <a:miter lim="800000"/>
            <a:headEnd/>
            <a:tailEnd/>
          </a:ln>
        </p:spPr>
      </p:pic>
      <p:sp>
        <p:nvSpPr>
          <p:cNvPr id="9" name="pole tekstowe 8"/>
          <p:cNvSpPr txBox="1"/>
          <p:nvPr/>
        </p:nvSpPr>
        <p:spPr>
          <a:xfrm flipH="1">
            <a:off x="323528" y="3501008"/>
            <a:ext cx="8568952" cy="2523768"/>
          </a:xfrm>
          <a:prstGeom prst="rect">
            <a:avLst/>
          </a:prstGeom>
          <a:noFill/>
        </p:spPr>
        <p:txBody>
          <a:bodyPr wrap="square" rtlCol="0">
            <a:spAutoFit/>
          </a:bodyPr>
          <a:lstStyle/>
          <a:p>
            <a:pPr algn="just"/>
            <a:r>
              <a:rPr lang="pl-PL" dirty="0" smtClean="0"/>
              <a:t> </a:t>
            </a:r>
            <a:r>
              <a:rPr lang="pl-PL" sz="1400" dirty="0" smtClean="0">
                <a:latin typeface="Times New Roman" pitchFamily="18" charset="0"/>
                <a:cs typeface="Times New Roman" pitchFamily="18" charset="0"/>
              </a:rPr>
              <a:t>Rada Państwa PRL postanowiła co następuje:</a:t>
            </a:r>
          </a:p>
          <a:p>
            <a:pPr algn="just"/>
            <a:r>
              <a:rPr lang="pl-PL" sz="1400" dirty="0" smtClean="0">
                <a:latin typeface="Times New Roman" pitchFamily="18" charset="0"/>
                <a:cs typeface="Times New Roman" pitchFamily="18" charset="0"/>
              </a:rPr>
              <a:t>1. Komitety Założycielskie nowo powstających związków zawodowych mogą dokonywać rejestracji związku </a:t>
            </a:r>
            <a:br>
              <a:rPr lang="pl-PL" sz="1400" dirty="0" smtClean="0">
                <a:latin typeface="Times New Roman" pitchFamily="18" charset="0"/>
                <a:cs typeface="Times New Roman" pitchFamily="18" charset="0"/>
              </a:rPr>
            </a:br>
            <a:r>
              <a:rPr lang="pl-PL" sz="1400" dirty="0" smtClean="0">
                <a:latin typeface="Times New Roman" pitchFamily="18" charset="0"/>
                <a:cs typeface="Times New Roman" pitchFamily="18" charset="0"/>
              </a:rPr>
              <a:t>w Sądzie Wojewódzkim w Warszawie</a:t>
            </a:r>
          </a:p>
          <a:p>
            <a:pPr algn="just"/>
            <a:r>
              <a:rPr lang="pl-PL" sz="1400" dirty="0" smtClean="0">
                <a:latin typeface="Times New Roman" pitchFamily="18" charset="0"/>
                <a:cs typeface="Times New Roman" pitchFamily="18" charset="0"/>
              </a:rPr>
              <a:t>2. Sąd Wojewódzki w Warszawie wydaje postanowienie o dokonaniu rejestracji nowo powstającego związku po stwierdzeniu, że uchwalony przez komitet założycielski statut nie jest sprzeczny z konstytucją PRL i innymi przepisami prawa</a:t>
            </a:r>
          </a:p>
          <a:p>
            <a:pPr algn="just"/>
            <a:r>
              <a:rPr lang="pl-PL" sz="1400" dirty="0" smtClean="0">
                <a:latin typeface="Times New Roman" pitchFamily="18" charset="0"/>
                <a:cs typeface="Times New Roman" pitchFamily="18" charset="0"/>
              </a:rPr>
              <a:t>3. Z chwilą dokonania rejestracji związek zawodowy uzyskuje osobowość prawną</a:t>
            </a:r>
          </a:p>
          <a:p>
            <a:pPr algn="just"/>
            <a:r>
              <a:rPr lang="pl-PL" sz="1400" dirty="0" smtClean="0">
                <a:latin typeface="Times New Roman" pitchFamily="18" charset="0"/>
                <a:cs typeface="Times New Roman" pitchFamily="18" charset="0"/>
              </a:rPr>
              <a:t>4. W postępowaniu w sprawach o dokonanie rejestracji stosuje się odpowiednio przepisy postępowania cywilnego </a:t>
            </a:r>
            <a:br>
              <a:rPr lang="pl-PL" sz="1400" dirty="0" smtClean="0">
                <a:latin typeface="Times New Roman" pitchFamily="18" charset="0"/>
                <a:cs typeface="Times New Roman" pitchFamily="18" charset="0"/>
              </a:rPr>
            </a:br>
            <a:r>
              <a:rPr lang="pl-PL" sz="1400" dirty="0" smtClean="0">
                <a:latin typeface="Times New Roman" pitchFamily="18" charset="0"/>
                <a:cs typeface="Times New Roman" pitchFamily="18" charset="0"/>
              </a:rPr>
              <a:t>o postępowaniu nieprocesowym</a:t>
            </a:r>
          </a:p>
          <a:p>
            <a:pPr algn="just"/>
            <a:r>
              <a:rPr lang="pl-PL" sz="1400" dirty="0" smtClean="0">
                <a:latin typeface="Times New Roman" pitchFamily="18" charset="0"/>
                <a:cs typeface="Times New Roman" pitchFamily="18" charset="0"/>
              </a:rPr>
              <a:t>5. Od postanowienia Sądu Wojewódzkiego w Warszawie odmawiającego dokonania rejestracji związku zawodowego służy odwołanie do Sądu Najwyższego</a:t>
            </a:r>
            <a:endParaRPr lang="pl-PL" sz="1400" dirty="0">
              <a:latin typeface="Times New Roman" pitchFamily="18" charset="0"/>
              <a:cs typeface="Times New Roman" pitchFamily="18" charset="0"/>
            </a:endParaRPr>
          </a:p>
        </p:txBody>
      </p:sp>
      <p:sp>
        <p:nvSpPr>
          <p:cNvPr id="6" name="pole tekstowe 5"/>
          <p:cNvSpPr txBox="1"/>
          <p:nvPr/>
        </p:nvSpPr>
        <p:spPr>
          <a:xfrm>
            <a:off x="1187624" y="3356992"/>
            <a:ext cx="3600400" cy="246221"/>
          </a:xfrm>
          <a:prstGeom prst="rect">
            <a:avLst/>
          </a:prstGeom>
          <a:noFill/>
        </p:spPr>
        <p:txBody>
          <a:bodyPr wrap="square" rtlCol="0">
            <a:spAutoFit/>
          </a:bodyPr>
          <a:lstStyle/>
          <a:p>
            <a:r>
              <a:rPr lang="pl-PL" sz="1000" dirty="0" smtClean="0"/>
              <a:t>źródło: http://www.solidarnosckatowice.pl/</a:t>
            </a:r>
            <a:endParaRPr lang="pl-PL" sz="1000" dirty="0"/>
          </a:p>
        </p:txBody>
      </p:sp>
      <p:sp>
        <p:nvSpPr>
          <p:cNvPr id="10" name="pole tekstowe 9"/>
          <p:cNvSpPr txBox="1"/>
          <p:nvPr/>
        </p:nvSpPr>
        <p:spPr>
          <a:xfrm>
            <a:off x="5796136" y="3501008"/>
            <a:ext cx="2880320" cy="246221"/>
          </a:xfrm>
          <a:prstGeom prst="rect">
            <a:avLst/>
          </a:prstGeom>
          <a:noFill/>
        </p:spPr>
        <p:txBody>
          <a:bodyPr wrap="square" rtlCol="0">
            <a:spAutoFit/>
          </a:bodyPr>
          <a:lstStyle/>
          <a:p>
            <a:pPr algn="ctr"/>
            <a:r>
              <a:rPr lang="pl-PL" sz="1000" dirty="0" smtClean="0"/>
              <a:t>źródło: </a:t>
            </a:r>
            <a:r>
              <a:rPr lang="pl-PL" sz="1000" dirty="0" err="1" smtClean="0"/>
              <a:t>monitorpolski.gov.pl</a:t>
            </a:r>
            <a:endParaRPr lang="pl-PL" sz="10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79512" y="260648"/>
            <a:ext cx="8749480" cy="6193811"/>
          </a:xfrm>
          <a:prstGeom prst="rect">
            <a:avLst/>
          </a:prstGeom>
        </p:spPr>
        <p:txBody>
          <a:bodyPr wrap="square">
            <a:spAutoFit/>
          </a:bodyPr>
          <a:lstStyle/>
          <a:p>
            <a:pPr algn="just">
              <a:lnSpc>
                <a:spcPct val="150000"/>
              </a:lnSpc>
            </a:pPr>
            <a:r>
              <a:rPr lang="pl-PL" sz="1400" dirty="0" smtClean="0">
                <a:latin typeface="Times New Roman" pitchFamily="18" charset="0"/>
                <a:cs typeface="Times New Roman" pitchFamily="18" charset="0"/>
              </a:rPr>
              <a:t>Obowiązujące prawo uchwala Organ Ustawodawczy. Sąd nie tworzy prawa ponieważ nie jest do tego uprawniony.                                                                                                                                                                                   Dla każdego prawnika jest oczywistym, że Uchwała Rady Państwa była bublem prawnym nie dającym się wdrożyć przez sąd powszechny stosujący konsekwentnie reguły postępowania sądowego. Sądy powszechne działają i orzekają stosując przepisy ustaw i aktów wykonawczych wydanych na podstawie delegacji ustawowej, opublikowanych </a:t>
            </a:r>
            <a:br>
              <a:rPr lang="pl-PL" sz="1400" dirty="0" smtClean="0">
                <a:latin typeface="Times New Roman" pitchFamily="18" charset="0"/>
                <a:cs typeface="Times New Roman" pitchFamily="18" charset="0"/>
              </a:rPr>
            </a:br>
            <a:r>
              <a:rPr lang="pl-PL" sz="1400" dirty="0" smtClean="0">
                <a:latin typeface="Times New Roman" pitchFamily="18" charset="0"/>
                <a:cs typeface="Times New Roman" pitchFamily="18" charset="0"/>
              </a:rPr>
              <a:t>w Dzienniku Ustaw i Monitorze Polskim. Uchwała Rady Państwa PRL w opinii wielu prawników nie posiada waloru przepisów powszechnie obowiązujących wiążących również sądy. Monitor nr. 22 z tekstem uchwały jeszcze nie był dostępny.</a:t>
            </a:r>
          </a:p>
          <a:p>
            <a:pPr algn="just">
              <a:lnSpc>
                <a:spcPct val="150000"/>
              </a:lnSpc>
            </a:pPr>
            <a:r>
              <a:rPr lang="pl-PL" sz="1400" dirty="0" smtClean="0">
                <a:latin typeface="Times New Roman" pitchFamily="18" charset="0"/>
                <a:cs typeface="Times New Roman" pitchFamily="18" charset="0"/>
              </a:rPr>
              <a:t>W postępowaniu cywilnym nieprocesowym Sąd kończy  postępowanie postanowieniem a nie wyrokiem. Obarczenie Sądu Wojewódzkiego w warszawie obowiązkiem rejestracji związku zawodowego czyli czynnością o charakterze administracyjnym, nie miało nic wspólnego z  wymiarem sprawiedliwości. Wyroki wydawane są „w imieniu Rzeczpospolitej Polskiej” - dawniej Polskiej Rzeczpospolitej Ludowej. Za „Postanowieniami” nie stoi majestat ”Rzeczpospolitej”. Używanie w publikatorach i pisanie w literaturze o „wyroku Sądu Wojewódzkiego w Warszawie </a:t>
            </a:r>
            <a:br>
              <a:rPr lang="pl-PL" sz="1400" dirty="0" smtClean="0">
                <a:latin typeface="Times New Roman" pitchFamily="18" charset="0"/>
                <a:cs typeface="Times New Roman" pitchFamily="18" charset="0"/>
              </a:rPr>
            </a:br>
            <a:r>
              <a:rPr lang="pl-PL" sz="1400" dirty="0" smtClean="0">
                <a:latin typeface="Times New Roman" pitchFamily="18" charset="0"/>
                <a:cs typeface="Times New Roman" pitchFamily="18" charset="0"/>
              </a:rPr>
              <a:t>z 24 września 1980 r. zmieniającym bezprawnie statut NSZZ SOLIDARNOŚĆ jest nadużyciem wynikającym ze złej woli lub niekompetencji autora. Sąd Wojewódzki zarejestrował organizację która przez sam fakt rejestracji nabyła osobowość prawną. Głębszej prawniczej analizy wymaga zarzut iż  sąd „bezprawnie zmienił” a nie „uzupełnił” statut </a:t>
            </a:r>
            <a:br>
              <a:rPr lang="pl-PL" sz="1400" dirty="0" smtClean="0">
                <a:latin typeface="Times New Roman" pitchFamily="18" charset="0"/>
                <a:cs typeface="Times New Roman" pitchFamily="18" charset="0"/>
              </a:rPr>
            </a:br>
            <a:r>
              <a:rPr lang="pl-PL" sz="1400" dirty="0" smtClean="0">
                <a:latin typeface="Times New Roman" pitchFamily="18" charset="0"/>
                <a:cs typeface="Times New Roman" pitchFamily="18" charset="0"/>
              </a:rPr>
              <a:t>o treść zapisaną w konstytucji i w pkt.1 Porozumień gdańskich. Jeżeli uznamy, że statut pozostawał w „sprzeczności zapisem konstytucyjnym i intencjami Komitetu Założycielskiego sprecyzowanymi w pkt.1 Porozumień to Sąd nie mógłby dokonać rejestracji z uwagi na treść  paragrafu 4 uchwały Rady Państwa. Jedyną alternatywą była odmowa rejestracji.</a:t>
            </a:r>
            <a:endParaRPr lang="pl-PL" sz="1400"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wszechnica.solidarnosc.org.pl/wp-content/uploads/2010/11/1980-IX-warszawa-33.jpg"/>
          <p:cNvPicPr>
            <a:picLocks noChangeAspect="1" noChangeArrowheads="1"/>
          </p:cNvPicPr>
          <p:nvPr/>
        </p:nvPicPr>
        <p:blipFill>
          <a:blip r:embed="rId2" cstate="print"/>
          <a:srcRect/>
          <a:stretch>
            <a:fillRect/>
          </a:stretch>
        </p:blipFill>
        <p:spPr bwMode="auto">
          <a:xfrm>
            <a:off x="1357290" y="142852"/>
            <a:ext cx="6027012" cy="4421792"/>
          </a:xfrm>
          <a:prstGeom prst="rect">
            <a:avLst/>
          </a:prstGeom>
          <a:noFill/>
        </p:spPr>
      </p:pic>
      <p:sp>
        <p:nvSpPr>
          <p:cNvPr id="3" name="pole tekstowe 2"/>
          <p:cNvSpPr txBox="1"/>
          <p:nvPr/>
        </p:nvSpPr>
        <p:spPr>
          <a:xfrm>
            <a:off x="107504" y="4725144"/>
            <a:ext cx="8784976" cy="1384995"/>
          </a:xfrm>
          <a:prstGeom prst="rect">
            <a:avLst/>
          </a:prstGeom>
          <a:noFill/>
        </p:spPr>
        <p:txBody>
          <a:bodyPr wrap="square" rtlCol="0">
            <a:spAutoFit/>
          </a:bodyPr>
          <a:lstStyle/>
          <a:p>
            <a:pPr algn="just"/>
            <a:r>
              <a:rPr lang="pl-PL" sz="1400" dirty="0" smtClean="0">
                <a:latin typeface="Times New Roman" pitchFamily="18" charset="0"/>
                <a:cs typeface="Times New Roman" pitchFamily="18" charset="0"/>
              </a:rPr>
              <a:t>PIKNIK  NA  WULKANIE.</a:t>
            </a:r>
          </a:p>
          <a:p>
            <a:pPr algn="just"/>
            <a:r>
              <a:rPr lang="pl-PL" sz="1400" dirty="0" smtClean="0">
                <a:latin typeface="Times New Roman" pitchFamily="18" charset="0"/>
                <a:cs typeface="Times New Roman" pitchFamily="18" charset="0"/>
              </a:rPr>
              <a:t>W sierpniu 1980 r. echa wydarzeń z trudem przenikały przez grube mury przedwojennego gmachu sądów „na Lesznie”. Wydziały cywilne sądu wojewódzkiego pracowały na zwolnionych obrotach. Były wakacje, okres urlopów. Na początku września w trybie nagłym w Wydziale Pierwszym Cywilnym Sądu Wojewódzkiego utworzono Sekcję Rejestracyjną a obowiązki kierownika sekcji powierzono sędziemu specjalizującemu się w sprawach z zakresu prawa wynalazczego, prawa autorskiego oraz  obrotu prawnego z zagranicą.</a:t>
            </a:r>
            <a:endParaRPr lang="pl-PL" sz="1400" dirty="0">
              <a:latin typeface="Times New Roman" pitchFamily="18" charset="0"/>
              <a:cs typeface="Times New Roman" pitchFamily="18" charset="0"/>
            </a:endParaRPr>
          </a:p>
        </p:txBody>
      </p:sp>
      <p:sp>
        <p:nvSpPr>
          <p:cNvPr id="4" name="pole tekstowe 3"/>
          <p:cNvSpPr txBox="1"/>
          <p:nvPr/>
        </p:nvSpPr>
        <p:spPr>
          <a:xfrm>
            <a:off x="3203848" y="4653136"/>
            <a:ext cx="4248472" cy="246221"/>
          </a:xfrm>
          <a:prstGeom prst="rect">
            <a:avLst/>
          </a:prstGeom>
          <a:noFill/>
        </p:spPr>
        <p:txBody>
          <a:bodyPr wrap="square" rtlCol="0">
            <a:spAutoFit/>
          </a:bodyPr>
          <a:lstStyle/>
          <a:p>
            <a:pPr algn="r"/>
            <a:r>
              <a:rPr lang="pl-PL" sz="1000" dirty="0" smtClean="0"/>
              <a:t>źródło: </a:t>
            </a:r>
            <a:r>
              <a:rPr lang="pl-PL" sz="1000" dirty="0" err="1" smtClean="0"/>
              <a:t>wszechnica.solidarnosc.org.pl</a:t>
            </a:r>
            <a:r>
              <a:rPr lang="pl-PL" sz="1000" dirty="0" smtClean="0"/>
              <a:t>, fot. Leszek Biernacki</a:t>
            </a:r>
            <a:endParaRPr lang="pl-PL" sz="10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827584" y="1412776"/>
            <a:ext cx="7776864" cy="4247317"/>
          </a:xfrm>
          <a:prstGeom prst="rect">
            <a:avLst/>
          </a:prstGeom>
          <a:noFill/>
        </p:spPr>
        <p:txBody>
          <a:bodyPr wrap="square" rtlCol="0">
            <a:spAutoFit/>
          </a:bodyPr>
          <a:lstStyle/>
          <a:p>
            <a:pPr algn="just"/>
            <a:endParaRPr lang="pl-PL" sz="1400" dirty="0" smtClean="0">
              <a:latin typeface="Times New Roman" pitchFamily="18" charset="0"/>
              <a:cs typeface="Times New Roman" pitchFamily="18" charset="0"/>
            </a:endParaRPr>
          </a:p>
          <a:p>
            <a:pPr algn="just"/>
            <a:r>
              <a:rPr lang="pl-PL" sz="1400" dirty="0" smtClean="0">
                <a:latin typeface="Times New Roman" pitchFamily="18" charset="0"/>
                <a:cs typeface="Times New Roman" pitchFamily="18" charset="0"/>
              </a:rPr>
              <a:t>Wnioski o rejestrację związku zawodowego najczęściej składały osobiście Komitety Założycielskie, które przed złożeniem wniosku koniecznie chciały rozmawiać z sędzią referentem. Pierwszy złożył wniosek Komitet Założycielski pracowników Nadleśnictwa. Następny pracowników Huty Katowice a po kilkunastu dniach Komisja Krajowa NSZZ SOLIDARNOŚĆ. Statut SOLIDARNOŚCI zatwierdzono 17 września na ogólnopolskim spotkaniu delegatów w Gdańsku.</a:t>
            </a:r>
          </a:p>
          <a:p>
            <a:pPr algn="just"/>
            <a:endParaRPr lang="pl-PL" sz="1400" dirty="0" smtClean="0">
              <a:latin typeface="Times New Roman" pitchFamily="18" charset="0"/>
              <a:cs typeface="Times New Roman" pitchFamily="18" charset="0"/>
            </a:endParaRPr>
          </a:p>
          <a:p>
            <a:pPr algn="just"/>
            <a:endParaRPr lang="pl-PL" sz="1400" dirty="0" smtClean="0">
              <a:latin typeface="Times New Roman" pitchFamily="18" charset="0"/>
              <a:cs typeface="Times New Roman" pitchFamily="18" charset="0"/>
            </a:endParaRPr>
          </a:p>
          <a:p>
            <a:pPr algn="just"/>
            <a:r>
              <a:rPr lang="pl-PL" sz="1400" dirty="0" smtClean="0">
                <a:latin typeface="Times New Roman" pitchFamily="18" charset="0"/>
                <a:cs typeface="Times New Roman" pitchFamily="18" charset="0"/>
              </a:rPr>
              <a:t>W roku 1980 świat był podzielony „żelazną kurtyną” na konkurujące  i zwalczające się obozy. W każdym z obozów funkcjonują „gołębie” i „jastrzębie” gotowe oddać życie-zwłaszcza cudze - w obronie swoich racji. Polska nie była wyjątkiem od tej reguły.</a:t>
            </a:r>
          </a:p>
          <a:p>
            <a:pPr algn="just"/>
            <a:endParaRPr lang="pl-PL" sz="1400" dirty="0" smtClean="0">
              <a:latin typeface="Times New Roman" pitchFamily="18" charset="0"/>
              <a:cs typeface="Times New Roman" pitchFamily="18" charset="0"/>
            </a:endParaRPr>
          </a:p>
          <a:p>
            <a:pPr algn="just"/>
            <a:r>
              <a:rPr lang="pl-PL" sz="1400" dirty="0" smtClean="0">
                <a:latin typeface="Times New Roman" pitchFamily="18" charset="0"/>
                <a:cs typeface="Times New Roman" pitchFamily="18" charset="0"/>
              </a:rPr>
              <a:t>Sąd Wojewódzki w Warszawie stał się areną, na której od czasu procesu Gorgonowej nie było większego spektaklu. Pod naciskiem „mas pracujących” zmuszono sąd do wyznaczenia „poza zwykłą kolejnością” posiedzenia rejestrującego NSZZ SOLIDARNOŚĆ. Posiedzenie sądu wyznaczono na dzień 24 października 1980 r. w  największej sali jaką dysponowały sądy „na Lesznie”. Do rozpoznania wniosku przewodniczący Wydziału I wyznaczył 3 sędziów zawodowych z  „uwagi na skomplikowany charakter sprawy” . W dniu 24 października 198O r. budynek sądu przypominał oblężoną Bastylię. </a:t>
            </a:r>
          </a:p>
          <a:p>
            <a:endParaRPr lang="pl-PL"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rc_mi" descr="http://www.990px.pl/files/2010/09/19_000_ARP1570811.jpg"/>
          <p:cNvPicPr/>
          <p:nvPr/>
        </p:nvPicPr>
        <p:blipFill>
          <a:blip r:embed="rId2" cstate="print"/>
          <a:srcRect/>
          <a:stretch>
            <a:fillRect/>
          </a:stretch>
        </p:blipFill>
        <p:spPr bwMode="auto">
          <a:xfrm>
            <a:off x="1006369" y="188640"/>
            <a:ext cx="7128792" cy="4248472"/>
          </a:xfrm>
          <a:prstGeom prst="rect">
            <a:avLst/>
          </a:prstGeom>
          <a:noFill/>
          <a:ln w="9525">
            <a:noFill/>
            <a:miter lim="800000"/>
            <a:headEnd/>
            <a:tailEnd/>
          </a:ln>
        </p:spPr>
      </p:pic>
      <p:sp>
        <p:nvSpPr>
          <p:cNvPr id="3" name="pole tekstowe 2"/>
          <p:cNvSpPr txBox="1"/>
          <p:nvPr/>
        </p:nvSpPr>
        <p:spPr>
          <a:xfrm flipH="1">
            <a:off x="214282" y="4653136"/>
            <a:ext cx="8712967" cy="1815882"/>
          </a:xfrm>
          <a:prstGeom prst="rect">
            <a:avLst/>
          </a:prstGeom>
          <a:noFill/>
        </p:spPr>
        <p:txBody>
          <a:bodyPr wrap="square" rtlCol="0">
            <a:spAutoFit/>
          </a:bodyPr>
          <a:lstStyle/>
          <a:p>
            <a:pPr algn="just"/>
            <a:r>
              <a:rPr lang="pl-PL" sz="1400" dirty="0" smtClean="0">
                <a:latin typeface="Times New Roman" pitchFamily="18" charset="0"/>
                <a:cs typeface="Times New Roman" pitchFamily="18" charset="0"/>
              </a:rPr>
              <a:t>Okoliczne ulice zapełniali ludzie z transparentami. Korytarze sądu były szczelnie upakowane. Straż sądowa i straż Solidarności nie panowały nad tłumem. Sala rozpraw była po brzegi zapełniona sprzętem telewizyjno-radiowym agencji ze wszystkich kontynentów. Reporterzy korespondenci i inni znani i nieznani siedzieli na podłodze wokół stołu sędziowskiego. Tłum ludzi przekraczający pojemność Sali oraz tropikalny upał w świetle reflektorów uniemożliwiały porozumiewanie się sądu z uczestnikami postępowania. Po 3 godzinach sąd rozpoczął ogłaszanie swego werdyktu.   Padają słowa… ”Sąd postanawia zarejestrować…” w tym miejscu wybucha owacja, oklaski, śpiew zagłuszające dalsze słowa sędziego. Sędzia bezskutecznie prosi o spokój na Sali wreszcie zarządza przerwę w posiedzeniu i sąd opuszcza salę przechodząc do Sali narad. Po uspokojeniu wrzawy sąd wraca na salę rozpraw i kończy odczytywanie werdyktu.</a:t>
            </a:r>
            <a:endParaRPr lang="pl-PL" sz="1400" dirty="0">
              <a:latin typeface="Times New Roman" pitchFamily="18" charset="0"/>
              <a:cs typeface="Times New Roman" pitchFamily="18" charset="0"/>
            </a:endParaRPr>
          </a:p>
        </p:txBody>
      </p:sp>
      <p:sp>
        <p:nvSpPr>
          <p:cNvPr id="4" name="pole tekstowe 3"/>
          <p:cNvSpPr txBox="1"/>
          <p:nvPr/>
        </p:nvSpPr>
        <p:spPr>
          <a:xfrm>
            <a:off x="5220072" y="4509120"/>
            <a:ext cx="3024336" cy="246221"/>
          </a:xfrm>
          <a:prstGeom prst="rect">
            <a:avLst/>
          </a:prstGeom>
          <a:noFill/>
        </p:spPr>
        <p:txBody>
          <a:bodyPr wrap="square" rtlCol="0">
            <a:spAutoFit/>
          </a:bodyPr>
          <a:lstStyle/>
          <a:p>
            <a:pPr algn="r"/>
            <a:r>
              <a:rPr lang="pl-PL" sz="1000" dirty="0" smtClean="0"/>
              <a:t>źródło: </a:t>
            </a:r>
            <a:r>
              <a:rPr lang="pl-PL" sz="1000" dirty="0" err="1" smtClean="0"/>
              <a:t>wiadomosci.wp.pl</a:t>
            </a:r>
            <a:endParaRPr lang="pl-PL" sz="10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539552" y="117693"/>
            <a:ext cx="7920880" cy="6463308"/>
          </a:xfrm>
          <a:prstGeom prst="rect">
            <a:avLst/>
          </a:prstGeom>
          <a:noFill/>
        </p:spPr>
        <p:txBody>
          <a:bodyPr wrap="square" rtlCol="0">
            <a:spAutoFit/>
          </a:bodyPr>
          <a:lstStyle/>
          <a:p>
            <a:pPr algn="just"/>
            <a:endParaRPr lang="pl-PL" sz="1400" dirty="0" smtClean="0">
              <a:latin typeface="Times New Roman" pitchFamily="18" charset="0"/>
              <a:cs typeface="Times New Roman" pitchFamily="18" charset="0"/>
            </a:endParaRPr>
          </a:p>
          <a:p>
            <a:pPr algn="just"/>
            <a:r>
              <a:rPr lang="pl-PL" sz="1400" dirty="0" smtClean="0">
                <a:latin typeface="Times New Roman" pitchFamily="18" charset="0"/>
                <a:cs typeface="Times New Roman" pitchFamily="18" charset="0"/>
              </a:rPr>
              <a:t>Przebieg, warunki i atmosferę w Sali posiedzeń relacjonowały telewizje: francuska, niemiecka, brytyjska, </a:t>
            </a:r>
            <a:br>
              <a:rPr lang="pl-PL" sz="1400" dirty="0" smtClean="0">
                <a:latin typeface="Times New Roman" pitchFamily="18" charset="0"/>
                <a:cs typeface="Times New Roman" pitchFamily="18" charset="0"/>
              </a:rPr>
            </a:br>
            <a:r>
              <a:rPr lang="pl-PL" sz="1400" dirty="0" smtClean="0">
                <a:latin typeface="Times New Roman" pitchFamily="18" charset="0"/>
                <a:cs typeface="Times New Roman" pitchFamily="18" charset="0"/>
              </a:rPr>
              <a:t>duńska i inne, a fragmenty tych relacji pokazywała również telewizja polska.</a:t>
            </a:r>
          </a:p>
          <a:p>
            <a:pPr algn="just"/>
            <a:r>
              <a:rPr lang="pl-PL" sz="1400" dirty="0" smtClean="0">
                <a:latin typeface="Times New Roman" pitchFamily="18" charset="0"/>
                <a:cs typeface="Times New Roman" pitchFamily="18" charset="0"/>
              </a:rPr>
              <a:t>W nocy radio podało, że niezadowoleni z werdyktu sądu wojewódzkiego, niektórzy uczestnicy postepowania rejestracyjnego zebrali się w Sali warszawskiego </a:t>
            </a:r>
            <a:r>
              <a:rPr lang="pl-PL" sz="1400" dirty="0" err="1" smtClean="0">
                <a:latin typeface="Times New Roman" pitchFamily="18" charset="0"/>
                <a:cs typeface="Times New Roman" pitchFamily="18" charset="0"/>
              </a:rPr>
              <a:t>KiK-u</a:t>
            </a:r>
            <a:r>
              <a:rPr lang="pl-PL" sz="1400" dirty="0" smtClean="0">
                <a:latin typeface="Times New Roman" pitchFamily="18" charset="0"/>
                <a:cs typeface="Times New Roman" pitchFamily="18" charset="0"/>
              </a:rPr>
              <a:t> i postanowili zaskarżyć werdykt sądu wojewódzkiego do Sądu Najwyższego.</a:t>
            </a:r>
          </a:p>
          <a:p>
            <a:pPr algn="just"/>
            <a:endParaRPr lang="pl-PL" sz="1400" dirty="0" smtClean="0">
              <a:latin typeface="Times New Roman" pitchFamily="18" charset="0"/>
              <a:cs typeface="Times New Roman" pitchFamily="18" charset="0"/>
            </a:endParaRPr>
          </a:p>
          <a:p>
            <a:pPr algn="just"/>
            <a:r>
              <a:rPr lang="pl-PL" sz="1400" dirty="0" smtClean="0">
                <a:latin typeface="Times New Roman" pitchFamily="18" charset="0"/>
                <a:cs typeface="Times New Roman" pitchFamily="18" charset="0"/>
              </a:rPr>
              <a:t>Istotą rejestracji jest nabycie  przez  organizację związkową osobowości prawnej ze wszystkimi skutkami określonymi prawem cywilnym. Zarejestrowany, a więc już posiadający osobowość prawną, związek mógł w dowolnym czasie występować do sądu o zmianę swego statutu stosownie do swych potrzeb </a:t>
            </a:r>
            <a:br>
              <a:rPr lang="pl-PL" sz="1400" dirty="0" smtClean="0">
                <a:latin typeface="Times New Roman" pitchFamily="18" charset="0"/>
                <a:cs typeface="Times New Roman" pitchFamily="18" charset="0"/>
              </a:rPr>
            </a:br>
            <a:r>
              <a:rPr lang="pl-PL" sz="1400" dirty="0" smtClean="0">
                <a:latin typeface="Times New Roman" pitchFamily="18" charset="0"/>
                <a:cs typeface="Times New Roman" pitchFamily="18" charset="0"/>
              </a:rPr>
              <a:t>i obowiązującego prawa. Mógł zaciągać zobowiązania, zawierać umowy niezbędne do działania jak: umowy najmu lokalu, umowy użyczenia sprzętu i środków transportu  itp. konieczne w działalności związkowej.</a:t>
            </a:r>
          </a:p>
          <a:p>
            <a:pPr algn="just"/>
            <a:endParaRPr lang="pl-PL" dirty="0" smtClean="0"/>
          </a:p>
          <a:p>
            <a:pPr algn="just"/>
            <a:endParaRPr lang="pl-PL" dirty="0" smtClean="0"/>
          </a:p>
          <a:p>
            <a:pPr algn="just"/>
            <a:endParaRPr lang="pl-PL" dirty="0" smtClean="0"/>
          </a:p>
          <a:p>
            <a:pPr algn="just"/>
            <a:endParaRPr lang="pl-PL" dirty="0" smtClean="0"/>
          </a:p>
          <a:p>
            <a:pPr algn="just"/>
            <a:endParaRPr lang="pl-PL" dirty="0" smtClean="0"/>
          </a:p>
          <a:p>
            <a:pPr algn="just"/>
            <a:endParaRPr lang="pl-PL" dirty="0" smtClean="0"/>
          </a:p>
          <a:p>
            <a:pPr algn="just"/>
            <a:endParaRPr lang="pl-PL" dirty="0" smtClean="0"/>
          </a:p>
          <a:p>
            <a:pPr algn="just"/>
            <a:endParaRPr lang="pl-PL" dirty="0" smtClean="0"/>
          </a:p>
          <a:p>
            <a:pPr algn="just"/>
            <a:endParaRPr lang="pl-PL" dirty="0" smtClean="0"/>
          </a:p>
          <a:p>
            <a:pPr algn="just"/>
            <a:endParaRPr lang="pl-PL" sz="1400" dirty="0" smtClean="0">
              <a:latin typeface="Times New Roman" pitchFamily="18" charset="0"/>
              <a:cs typeface="Times New Roman" pitchFamily="18" charset="0"/>
            </a:endParaRPr>
          </a:p>
          <a:p>
            <a:pPr algn="just"/>
            <a:r>
              <a:rPr lang="pl-PL" sz="1400" dirty="0" smtClean="0">
                <a:latin typeface="Times New Roman" pitchFamily="18" charset="0"/>
                <a:cs typeface="Times New Roman" pitchFamily="18" charset="0"/>
              </a:rPr>
              <a:t>Rozumiały to obie strony konfliktu, które w dniu 7 listopada 1980 r. w Sądzie Najwyższym zgodziły się na wprowadzenie do statutu związku „ZAŁACZNJKÓW” w tym pkt.1 „Porozumień Gdańskich” obejmującego deklaracje polityczne: o roli partii w państwie, o społecznej własności, socjalizmie </a:t>
            </a:r>
            <a:br>
              <a:rPr lang="pl-PL" sz="1400" dirty="0" smtClean="0">
                <a:latin typeface="Times New Roman" pitchFamily="18" charset="0"/>
                <a:cs typeface="Times New Roman" pitchFamily="18" charset="0"/>
              </a:rPr>
            </a:br>
            <a:r>
              <a:rPr lang="pl-PL" sz="1400" dirty="0" smtClean="0">
                <a:latin typeface="Times New Roman" pitchFamily="18" charset="0"/>
                <a:cs typeface="Times New Roman" pitchFamily="18" charset="0"/>
              </a:rPr>
              <a:t>i sojuszach.</a:t>
            </a:r>
            <a:endParaRPr lang="pl-PL" sz="1400" dirty="0">
              <a:latin typeface="Times New Roman" pitchFamily="18" charset="0"/>
              <a:cs typeface="Times New Roman" pitchFamily="18" charset="0"/>
            </a:endParaRPr>
          </a:p>
        </p:txBody>
      </p:sp>
      <p:pic>
        <p:nvPicPr>
          <p:cNvPr id="3" name="Picture 2" descr="http://www.forum.com.pl/oferty/hts68jgs/zdjecia/w430h350r/939031.jpg"/>
          <p:cNvPicPr>
            <a:picLocks noChangeAspect="1" noChangeArrowheads="1"/>
          </p:cNvPicPr>
          <p:nvPr/>
        </p:nvPicPr>
        <p:blipFill>
          <a:blip r:embed="rId2" cstate="print"/>
          <a:srcRect/>
          <a:stretch>
            <a:fillRect/>
          </a:stretch>
        </p:blipFill>
        <p:spPr bwMode="auto">
          <a:xfrm>
            <a:off x="1857356" y="3071810"/>
            <a:ext cx="4824536" cy="1970585"/>
          </a:xfrm>
          <a:prstGeom prst="rect">
            <a:avLst/>
          </a:prstGeom>
          <a:noFill/>
        </p:spPr>
      </p:pic>
      <p:sp>
        <p:nvSpPr>
          <p:cNvPr id="4" name="pole tekstowe 3"/>
          <p:cNvSpPr txBox="1"/>
          <p:nvPr/>
        </p:nvSpPr>
        <p:spPr>
          <a:xfrm>
            <a:off x="3995936" y="5157192"/>
            <a:ext cx="2736304" cy="246221"/>
          </a:xfrm>
          <a:prstGeom prst="rect">
            <a:avLst/>
          </a:prstGeom>
          <a:noFill/>
        </p:spPr>
        <p:txBody>
          <a:bodyPr wrap="square" rtlCol="0">
            <a:spAutoFit/>
          </a:bodyPr>
          <a:lstStyle/>
          <a:p>
            <a:pPr algn="r"/>
            <a:r>
              <a:rPr lang="pl-PL" sz="1000" dirty="0" smtClean="0"/>
              <a:t>źródło: </a:t>
            </a:r>
            <a:r>
              <a:rPr lang="pl-PL" sz="1000" dirty="0" err="1" smtClean="0"/>
              <a:t>foto.karta.org.pl</a:t>
            </a:r>
            <a:endParaRPr lang="pl-PL" sz="10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pitał">
  <a:themeElements>
    <a:clrScheme name="Kapitał">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Kapitał">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pitał">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918</TotalTime>
  <Words>741</Words>
  <Application>Microsoft Office PowerPoint</Application>
  <PresentationFormat>Pokaz na ekranie (4:3)</PresentationFormat>
  <Paragraphs>81</Paragraphs>
  <Slides>13</Slides>
  <Notes>1</Notes>
  <HiddenSlides>0</HiddenSlides>
  <MMClips>0</MMClips>
  <ScaleCrop>false</ScaleCrop>
  <HeadingPairs>
    <vt:vector size="4" baseType="variant">
      <vt:variant>
        <vt:lpstr>Motyw</vt:lpstr>
      </vt:variant>
      <vt:variant>
        <vt:i4>1</vt:i4>
      </vt:variant>
      <vt:variant>
        <vt:lpstr>Tytuły slajdów</vt:lpstr>
      </vt:variant>
      <vt:variant>
        <vt:i4>13</vt:i4>
      </vt:variant>
    </vt:vector>
  </HeadingPairs>
  <TitlesOfParts>
    <vt:vector size="14" baseType="lpstr">
      <vt:lpstr>Kapitał</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Życie to sztuka wyboru</dc:title>
  <dc:creator>kurs</dc:creator>
  <cp:lastModifiedBy>Your User Name</cp:lastModifiedBy>
  <cp:revision>96</cp:revision>
  <dcterms:created xsi:type="dcterms:W3CDTF">2015-06-09T07:13:44Z</dcterms:created>
  <dcterms:modified xsi:type="dcterms:W3CDTF">2015-11-26T13:25:10Z</dcterms:modified>
</cp:coreProperties>
</file>